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1" r:id="rId1"/>
  </p:sldMasterIdLst>
  <p:sldIdLst>
    <p:sldId id="256" r:id="rId2"/>
    <p:sldId id="259" r:id="rId3"/>
    <p:sldId id="379" r:id="rId4"/>
    <p:sldId id="362" r:id="rId5"/>
    <p:sldId id="367" r:id="rId6"/>
    <p:sldId id="368" r:id="rId7"/>
    <p:sldId id="369" r:id="rId8"/>
    <p:sldId id="370" r:id="rId9"/>
    <p:sldId id="371" r:id="rId10"/>
    <p:sldId id="363" r:id="rId11"/>
    <p:sldId id="372" r:id="rId12"/>
    <p:sldId id="364" r:id="rId13"/>
    <p:sldId id="380" r:id="rId14"/>
    <p:sldId id="365" r:id="rId15"/>
    <p:sldId id="375" r:id="rId16"/>
    <p:sldId id="373" r:id="rId17"/>
    <p:sldId id="374" r:id="rId18"/>
    <p:sldId id="366" r:id="rId19"/>
    <p:sldId id="376" r:id="rId20"/>
    <p:sldId id="381" r:id="rId21"/>
    <p:sldId id="377" r:id="rId22"/>
    <p:sldId id="382" r:id="rId23"/>
    <p:sldId id="378" r:id="rId24"/>
    <p:sldId id="34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15" autoAdjust="0"/>
    <p:restoredTop sz="94660"/>
  </p:normalViewPr>
  <p:slideViewPr>
    <p:cSldViewPr snapToGrid="0">
      <p:cViewPr varScale="1">
        <p:scale>
          <a:sx n="73" d="100"/>
          <a:sy n="73" d="100"/>
        </p:scale>
        <p:origin x="19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6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2852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01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50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85129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07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81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468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49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218077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926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426992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31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17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7424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81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797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64527694"/>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60320" y="1593669"/>
            <a:ext cx="7106194" cy="1776548"/>
          </a:xfrm>
        </p:spPr>
        <p:txBody>
          <a:bodyPr>
            <a:noAutofit/>
          </a:bodyPr>
          <a:lstStyle/>
          <a:p>
            <a:r>
              <a:rPr lang="fr-CA" sz="2800" dirty="0"/>
              <a:t/>
            </a:r>
            <a:br>
              <a:rPr lang="fr-CA" sz="2800" dirty="0"/>
            </a:br>
            <a:r>
              <a:rPr lang="fr-CA" sz="2400" b="1" dirty="0">
                <a:solidFill>
                  <a:srgbClr val="FF0000"/>
                </a:solidFill>
              </a:rPr>
              <a:t>Évaluer une action communautaire destinée à des enfants: une approche différente combinée à des embûches diverses. L'exemple </a:t>
            </a:r>
            <a:r>
              <a:rPr lang="fr-CA" sz="2400" b="1" dirty="0" smtClean="0">
                <a:solidFill>
                  <a:srgbClr val="FF0000"/>
                </a:solidFill>
              </a:rPr>
              <a:t>du « </a:t>
            </a:r>
            <a:r>
              <a:rPr lang="fr-CA" sz="2400" b="1" dirty="0">
                <a:solidFill>
                  <a:srgbClr val="FF0000"/>
                </a:solidFill>
              </a:rPr>
              <a:t>L</a:t>
            </a:r>
            <a:r>
              <a:rPr lang="fr-CA" sz="2400" b="1" dirty="0" smtClean="0">
                <a:solidFill>
                  <a:srgbClr val="FF0000"/>
                </a:solidFill>
              </a:rPr>
              <a:t>ocal </a:t>
            </a:r>
            <a:r>
              <a:rPr lang="fr-CA" sz="2400" b="1" dirty="0">
                <a:solidFill>
                  <a:srgbClr val="FF0000"/>
                </a:solidFill>
              </a:rPr>
              <a:t>» de Rouyn-Noranda.</a:t>
            </a:r>
          </a:p>
        </p:txBody>
      </p:sp>
      <p:sp>
        <p:nvSpPr>
          <p:cNvPr id="3" name="Sous-titre 2"/>
          <p:cNvSpPr>
            <a:spLocks noGrp="1"/>
          </p:cNvSpPr>
          <p:nvPr>
            <p:ph type="subTitle" idx="1"/>
          </p:nvPr>
        </p:nvSpPr>
        <p:spPr>
          <a:xfrm>
            <a:off x="2416629" y="3566160"/>
            <a:ext cx="7432765" cy="1867989"/>
          </a:xfrm>
        </p:spPr>
        <p:txBody>
          <a:bodyPr>
            <a:normAutofit fontScale="40000" lnSpcReduction="20000"/>
          </a:bodyPr>
          <a:lstStyle/>
          <a:p>
            <a:pPr algn="l"/>
            <a:r>
              <a:rPr lang="fr-CA" sz="4500" b="1" dirty="0" smtClean="0">
                <a:solidFill>
                  <a:srgbClr val="7030A0"/>
                </a:solidFill>
              </a:rPr>
              <a:t>Serigne </a:t>
            </a:r>
            <a:r>
              <a:rPr lang="fr-CA" sz="4500" b="1" dirty="0">
                <a:solidFill>
                  <a:srgbClr val="7030A0"/>
                </a:solidFill>
              </a:rPr>
              <a:t>Touba Mbacké Gueye, </a:t>
            </a:r>
            <a:r>
              <a:rPr lang="fr-CA" sz="4500" b="1" dirty="0" err="1" smtClean="0">
                <a:solidFill>
                  <a:srgbClr val="7030A0"/>
                </a:solidFill>
              </a:rPr>
              <a:t>Ph.D</a:t>
            </a:r>
            <a:r>
              <a:rPr lang="fr-CA" sz="4500" b="1" dirty="0" smtClean="0">
                <a:solidFill>
                  <a:srgbClr val="7030A0"/>
                </a:solidFill>
              </a:rPr>
              <a:t>.</a:t>
            </a:r>
          </a:p>
          <a:p>
            <a:pPr algn="l"/>
            <a:r>
              <a:rPr lang="fr-CA" sz="4500" b="1" dirty="0" smtClean="0">
                <a:solidFill>
                  <a:srgbClr val="7030A0"/>
                </a:solidFill>
              </a:rPr>
              <a:t>Professeur </a:t>
            </a:r>
            <a:r>
              <a:rPr lang="fr-CA" sz="4500" b="1" dirty="0">
                <a:solidFill>
                  <a:srgbClr val="7030A0"/>
                </a:solidFill>
              </a:rPr>
              <a:t>en travail </a:t>
            </a:r>
            <a:r>
              <a:rPr lang="fr-CA" sz="4500" b="1" dirty="0" smtClean="0">
                <a:solidFill>
                  <a:srgbClr val="7030A0"/>
                </a:solidFill>
              </a:rPr>
              <a:t>social</a:t>
            </a:r>
            <a:r>
              <a:rPr lang="fr-CA" sz="3000" b="1" dirty="0" smtClean="0">
                <a:solidFill>
                  <a:srgbClr val="7030A0"/>
                </a:solidFill>
              </a:rPr>
              <a:t>                                                                       </a:t>
            </a:r>
            <a:r>
              <a:rPr lang="fr-CA" sz="3000" b="1" dirty="0" smtClean="0">
                <a:solidFill>
                  <a:schemeClr val="accent4"/>
                </a:solidFill>
              </a:rPr>
              <a:t>ACFAS </a:t>
            </a:r>
            <a:r>
              <a:rPr lang="fr-CA" sz="3000" b="1" dirty="0">
                <a:solidFill>
                  <a:schemeClr val="accent4"/>
                </a:solidFill>
              </a:rPr>
              <a:t>2021- Colloque 403 </a:t>
            </a:r>
            <a:r>
              <a:rPr lang="fr-CA" sz="3000" b="1" dirty="0" smtClean="0">
                <a:solidFill>
                  <a:schemeClr val="accent4"/>
                </a:solidFill>
              </a:rPr>
              <a:t>– </a:t>
            </a:r>
          </a:p>
          <a:p>
            <a:pPr algn="l"/>
            <a:r>
              <a:rPr lang="fr-CA" sz="3000" b="1" dirty="0" smtClean="0">
                <a:solidFill>
                  <a:schemeClr val="accent4"/>
                </a:solidFill>
              </a:rPr>
              <a:t>                                                                                                      Transformations institutionnelles, réseaux locaux </a:t>
            </a:r>
          </a:p>
          <a:p>
            <a:pPr algn="r"/>
            <a:r>
              <a:rPr lang="fr-CA" sz="3000" b="1" dirty="0" smtClean="0">
                <a:solidFill>
                  <a:schemeClr val="accent4"/>
                </a:solidFill>
              </a:rPr>
              <a:t>et </a:t>
            </a:r>
            <a:r>
              <a:rPr lang="fr-CA" sz="3000" b="1" dirty="0">
                <a:solidFill>
                  <a:schemeClr val="accent4"/>
                </a:solidFill>
              </a:rPr>
              <a:t>pratiques en émergence : les nouveaux visages </a:t>
            </a:r>
            <a:r>
              <a:rPr lang="fr-CA" sz="3000" b="1" dirty="0" smtClean="0">
                <a:solidFill>
                  <a:schemeClr val="accent4"/>
                </a:solidFill>
              </a:rPr>
              <a:t>du</a:t>
            </a:r>
          </a:p>
          <a:p>
            <a:pPr algn="r"/>
            <a:r>
              <a:rPr lang="fr-CA" sz="3000" b="1" dirty="0" smtClean="0">
                <a:solidFill>
                  <a:schemeClr val="accent4"/>
                </a:solidFill>
              </a:rPr>
              <a:t> </a:t>
            </a:r>
            <a:r>
              <a:rPr lang="fr-CA" sz="3000" b="1" dirty="0">
                <a:solidFill>
                  <a:schemeClr val="accent4"/>
                </a:solidFill>
              </a:rPr>
              <a:t>soutien communautaire en logement </a:t>
            </a:r>
            <a:r>
              <a:rPr lang="fr-CA" sz="3000" b="1" dirty="0" smtClean="0">
                <a:solidFill>
                  <a:schemeClr val="accent4"/>
                </a:solidFill>
              </a:rPr>
              <a:t>social</a:t>
            </a:r>
          </a:p>
          <a:p>
            <a:pPr algn="r"/>
            <a:r>
              <a:rPr lang="fr-CA" sz="3000" b="1" dirty="0" smtClean="0">
                <a:solidFill>
                  <a:schemeClr val="accent4"/>
                </a:solidFill>
              </a:rPr>
              <a:t>Vendredi 7 </a:t>
            </a:r>
            <a:r>
              <a:rPr lang="fr-CA" sz="3000" b="1" dirty="0">
                <a:solidFill>
                  <a:schemeClr val="accent4"/>
                </a:solidFill>
              </a:rPr>
              <a:t>mai 2021</a:t>
            </a:r>
          </a:p>
          <a:p>
            <a:pPr algn="r"/>
            <a:endParaRPr lang="fr-CA" sz="2800" b="1" dirty="0"/>
          </a:p>
          <a:p>
            <a:pPr algn="l"/>
            <a:endParaRPr lang="fr-CA" sz="2600" b="1" dirty="0" smtClean="0">
              <a:solidFill>
                <a:srgbClr val="7030A0"/>
              </a:solidFill>
            </a:endParaRPr>
          </a:p>
          <a:p>
            <a:pPr algn="l"/>
            <a:endParaRPr lang="fr-CA" sz="1800" b="1" dirty="0">
              <a:solidFill>
                <a:srgbClr val="7030A0"/>
              </a:solidFill>
            </a:endParaRPr>
          </a:p>
          <a:p>
            <a:pPr algn="l"/>
            <a:endParaRPr lang="fr-CA" sz="2400" b="1" dirty="0" smtClean="0"/>
          </a:p>
          <a:p>
            <a:pPr algn="r"/>
            <a:endParaRPr lang="fr-CA" sz="2400" b="1" dirty="0"/>
          </a:p>
          <a:p>
            <a:endParaRPr lang="fr-CA" dirty="0" smtClean="0"/>
          </a:p>
          <a:p>
            <a:endParaRPr lang="fr-CA" dirty="0" smtClean="0"/>
          </a:p>
          <a:p>
            <a:endParaRPr lang="fr-CA"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20" y="4304211"/>
            <a:ext cx="2625634" cy="1031965"/>
          </a:xfrm>
          <a:prstGeom prst="rect">
            <a:avLst/>
          </a:prstGeom>
        </p:spPr>
      </p:pic>
    </p:spTree>
    <p:extLst>
      <p:ext uri="{BB962C8B-B14F-4D97-AF65-F5344CB8AC3E}">
        <p14:creationId xmlns:p14="http://schemas.microsoft.com/office/powerpoint/2010/main" val="24872756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b="1" dirty="0">
                <a:solidFill>
                  <a:srgbClr val="00B050"/>
                </a:solidFill>
              </a:rPr>
              <a:t>Cadre </a:t>
            </a:r>
            <a:r>
              <a:rPr lang="fr-CA" b="1" dirty="0" smtClean="0">
                <a:solidFill>
                  <a:srgbClr val="00B050"/>
                </a:solidFill>
              </a:rPr>
              <a:t>théorique</a:t>
            </a:r>
            <a:endParaRPr lang="fr-CA" dirty="0">
              <a:solidFill>
                <a:srgbClr val="00B050"/>
              </a:solidFill>
            </a:endParaRPr>
          </a:p>
        </p:txBody>
      </p:sp>
      <p:sp>
        <p:nvSpPr>
          <p:cNvPr id="3" name="Espace réservé du contenu 2"/>
          <p:cNvSpPr>
            <a:spLocks noGrp="1"/>
          </p:cNvSpPr>
          <p:nvPr>
            <p:ph idx="1"/>
          </p:nvPr>
        </p:nvSpPr>
        <p:spPr>
          <a:xfrm>
            <a:off x="783771" y="2556932"/>
            <a:ext cx="10646229" cy="3752428"/>
          </a:xfrm>
        </p:spPr>
        <p:txBody>
          <a:bodyPr>
            <a:normAutofit fontScale="92500" lnSpcReduction="20000"/>
          </a:bodyPr>
          <a:lstStyle/>
          <a:p>
            <a:r>
              <a:rPr lang="fr-CA" dirty="0" smtClean="0"/>
              <a:t>L’évaluation </a:t>
            </a:r>
            <a:r>
              <a:rPr lang="fr-CA" dirty="0"/>
              <a:t>des besoins permet de saisir un besoin ou un problème et en délimite la nature, la profondeur et la portée (Rossi, </a:t>
            </a:r>
            <a:r>
              <a:rPr lang="fr-CA" dirty="0" err="1"/>
              <a:t>Lipsey</a:t>
            </a:r>
            <a:r>
              <a:rPr lang="fr-CA" dirty="0"/>
              <a:t> &amp; Freeman, 2004; </a:t>
            </a:r>
            <a:r>
              <a:rPr lang="fr-CA" dirty="0" err="1"/>
              <a:t>McDavid</a:t>
            </a:r>
            <a:r>
              <a:rPr lang="fr-CA" dirty="0"/>
              <a:t> &amp; </a:t>
            </a:r>
            <a:r>
              <a:rPr lang="fr-CA" dirty="0" err="1"/>
              <a:t>Hawthorn</a:t>
            </a:r>
            <a:r>
              <a:rPr lang="fr-CA" dirty="0"/>
              <a:t>, 2006). </a:t>
            </a:r>
          </a:p>
          <a:p>
            <a:r>
              <a:rPr lang="fr-CA" dirty="0" smtClean="0"/>
              <a:t>Pour </a:t>
            </a:r>
            <a:r>
              <a:rPr lang="fr-CA" dirty="0"/>
              <a:t>bien définir les besoins et leur portée, elle requiert une connaissance précise de la population ciblée (Rossi, </a:t>
            </a:r>
            <a:r>
              <a:rPr lang="fr-CA" dirty="0" err="1"/>
              <a:t>Lipsey</a:t>
            </a:r>
            <a:r>
              <a:rPr lang="fr-CA" dirty="0"/>
              <a:t> &amp; Freeman, 2004). </a:t>
            </a:r>
            <a:endParaRPr lang="fr-CA" dirty="0" smtClean="0"/>
          </a:p>
          <a:p>
            <a:r>
              <a:rPr lang="fr-CA" dirty="0" smtClean="0"/>
              <a:t>Une </a:t>
            </a:r>
            <a:r>
              <a:rPr lang="fr-CA" dirty="0"/>
              <a:t>fois la population et ses besoins connus, </a:t>
            </a:r>
            <a:r>
              <a:rPr lang="fr-CA" dirty="0" smtClean="0"/>
              <a:t>elle </a:t>
            </a:r>
            <a:r>
              <a:rPr lang="fr-CA" dirty="0"/>
              <a:t>établit la différence entre </a:t>
            </a:r>
            <a:r>
              <a:rPr lang="fr-CA" dirty="0" smtClean="0"/>
              <a:t>« l’actuel » </a:t>
            </a:r>
            <a:r>
              <a:rPr lang="fr-CA" dirty="0"/>
              <a:t>et </a:t>
            </a:r>
            <a:r>
              <a:rPr lang="fr-CA" dirty="0" smtClean="0"/>
              <a:t>« l’idéal » </a:t>
            </a:r>
            <a:r>
              <a:rPr lang="fr-CA" dirty="0"/>
              <a:t>en examinant les divergences entre les besoins et les services accessibles. </a:t>
            </a:r>
            <a:endParaRPr lang="fr-CA" dirty="0" smtClean="0"/>
          </a:p>
          <a:p>
            <a:r>
              <a:rPr lang="fr-CA" dirty="0" smtClean="0"/>
              <a:t>Elle </a:t>
            </a:r>
            <a:r>
              <a:rPr lang="fr-CA" dirty="0"/>
              <a:t>facilite donc la priorisation des besoins selon leur pertinence et la fixation de prochaines étapes à suivre</a:t>
            </a:r>
            <a:r>
              <a:rPr lang="fr-CA" dirty="0" smtClean="0"/>
              <a:t>.</a:t>
            </a:r>
          </a:p>
          <a:p>
            <a:r>
              <a:rPr lang="fr-CA" dirty="0" smtClean="0"/>
              <a:t>Dans </a:t>
            </a:r>
            <a:r>
              <a:rPr lang="fr-CA" dirty="0"/>
              <a:t>le présent contexte, la nécessité d’évaluer le </a:t>
            </a:r>
            <a:r>
              <a:rPr lang="fr-CA" dirty="0" smtClean="0"/>
              <a:t>projet « Le Local » a </a:t>
            </a:r>
            <a:r>
              <a:rPr lang="fr-CA" dirty="0"/>
              <a:t>été </a:t>
            </a:r>
            <a:r>
              <a:rPr lang="fr-CA" dirty="0" smtClean="0"/>
              <a:t>émise </a:t>
            </a:r>
            <a:r>
              <a:rPr lang="fr-CA" dirty="0"/>
              <a:t>par les gestionnaires </a:t>
            </a:r>
            <a:r>
              <a:rPr lang="fr-CA" dirty="0" smtClean="0"/>
              <a:t>(comité de suivi) pour mieux adapter l’offre d’activités aux parents </a:t>
            </a:r>
            <a:r>
              <a:rPr lang="fr-CA" dirty="0"/>
              <a:t>ainsi qu’à leurs </a:t>
            </a:r>
            <a:r>
              <a:rPr lang="fr-CA" dirty="0" smtClean="0"/>
              <a:t>enfants.</a:t>
            </a:r>
            <a:endParaRPr lang="fr-CA" dirty="0"/>
          </a:p>
        </p:txBody>
      </p:sp>
    </p:spTree>
    <p:extLst>
      <p:ext uri="{BB962C8B-B14F-4D97-AF65-F5344CB8AC3E}">
        <p14:creationId xmlns:p14="http://schemas.microsoft.com/office/powerpoint/2010/main" val="336808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rgbClr val="00B050"/>
                </a:solidFill>
              </a:rPr>
              <a:t>Cadre théorique</a:t>
            </a:r>
            <a:endParaRPr lang="fr-CA" b="1" dirty="0">
              <a:solidFill>
                <a:srgbClr val="00B050"/>
              </a:solidFill>
            </a:endParaRPr>
          </a:p>
        </p:txBody>
      </p:sp>
      <p:sp>
        <p:nvSpPr>
          <p:cNvPr id="3" name="Espace réservé du contenu 2"/>
          <p:cNvSpPr>
            <a:spLocks noGrp="1"/>
          </p:cNvSpPr>
          <p:nvPr>
            <p:ph idx="1"/>
          </p:nvPr>
        </p:nvSpPr>
        <p:spPr>
          <a:xfrm>
            <a:off x="783770" y="2556931"/>
            <a:ext cx="10620103" cy="3674051"/>
          </a:xfrm>
        </p:spPr>
        <p:txBody>
          <a:bodyPr>
            <a:normAutofit/>
          </a:bodyPr>
          <a:lstStyle/>
          <a:p>
            <a:r>
              <a:rPr lang="fr-CA" dirty="0"/>
              <a:t>Ainsi, </a:t>
            </a:r>
            <a:r>
              <a:rPr lang="fr-CA" dirty="0" smtClean="0"/>
              <a:t>l’évaluation du projet visait trois objectifs principaux</a:t>
            </a:r>
            <a:r>
              <a:rPr lang="fr-CA" dirty="0"/>
              <a:t> :</a:t>
            </a:r>
          </a:p>
          <a:p>
            <a:pPr marL="0" lvl="0" indent="0">
              <a:buNone/>
            </a:pPr>
            <a:r>
              <a:rPr lang="fr-CA" dirty="0" smtClean="0"/>
              <a:t>1- Expliciter </a:t>
            </a:r>
            <a:r>
              <a:rPr lang="fr-CA" dirty="0"/>
              <a:t>la </a:t>
            </a:r>
            <a:r>
              <a:rPr lang="fr-CA" dirty="0" smtClean="0"/>
              <a:t>nature des attentes des intervenants arrimées aux </a:t>
            </a:r>
            <a:r>
              <a:rPr lang="fr-CA" dirty="0"/>
              <a:t>besoins </a:t>
            </a:r>
            <a:r>
              <a:rPr lang="fr-CA" dirty="0" smtClean="0"/>
              <a:t>des parents et de leurs enfants;</a:t>
            </a:r>
            <a:endParaRPr lang="fr-CA" dirty="0"/>
          </a:p>
          <a:p>
            <a:pPr marL="0" lvl="0" indent="0">
              <a:buNone/>
            </a:pPr>
            <a:r>
              <a:rPr lang="fr-CA" dirty="0" smtClean="0"/>
              <a:t>2- Spécifier </a:t>
            </a:r>
            <a:r>
              <a:rPr lang="fr-CA" dirty="0"/>
              <a:t>les besoins auxquels </a:t>
            </a:r>
            <a:r>
              <a:rPr lang="fr-CA" dirty="0" smtClean="0"/>
              <a:t>le projet </a:t>
            </a:r>
            <a:r>
              <a:rPr lang="fr-CA" dirty="0"/>
              <a:t>ne répond pas et identifier les actions prioritaires à entreprendre;</a:t>
            </a:r>
          </a:p>
          <a:p>
            <a:pPr marL="0" lvl="0" indent="0">
              <a:buNone/>
            </a:pPr>
            <a:r>
              <a:rPr lang="fr-CA" dirty="0" smtClean="0"/>
              <a:t>3- Définir la manière dont </a:t>
            </a:r>
            <a:r>
              <a:rPr lang="fr-CA" dirty="0"/>
              <a:t>les besoins </a:t>
            </a:r>
            <a:r>
              <a:rPr lang="fr-CA" dirty="0" smtClean="0"/>
              <a:t>des parents et de leurs enfants </a:t>
            </a:r>
            <a:r>
              <a:rPr lang="fr-CA" dirty="0"/>
              <a:t>se lient aux objectifs et aux activités du </a:t>
            </a:r>
            <a:r>
              <a:rPr lang="fr-CA" dirty="0" smtClean="0"/>
              <a:t>projet, </a:t>
            </a:r>
            <a:r>
              <a:rPr lang="fr-CA" dirty="0"/>
              <a:t>dans l’intention de </a:t>
            </a:r>
            <a:r>
              <a:rPr lang="fr-CA" dirty="0" smtClean="0"/>
              <a:t>favoriser une plus grande et meilleure participation des parents et de leurs enfants.</a:t>
            </a:r>
            <a:endParaRPr lang="fr-CA" dirty="0"/>
          </a:p>
        </p:txBody>
      </p:sp>
    </p:spTree>
    <p:extLst>
      <p:ext uri="{BB962C8B-B14F-4D97-AF65-F5344CB8AC3E}">
        <p14:creationId xmlns:p14="http://schemas.microsoft.com/office/powerpoint/2010/main" val="167067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b="1" dirty="0">
                <a:solidFill>
                  <a:srgbClr val="00B050"/>
                </a:solidFill>
              </a:rPr>
              <a:t>Cadre </a:t>
            </a:r>
            <a:r>
              <a:rPr lang="fr-CA" b="1" dirty="0" smtClean="0">
                <a:solidFill>
                  <a:srgbClr val="00B050"/>
                </a:solidFill>
              </a:rPr>
              <a:t>méthodologique</a:t>
            </a:r>
            <a:endParaRPr lang="fr-CA" dirty="0">
              <a:solidFill>
                <a:srgbClr val="00B050"/>
              </a:solidFill>
            </a:endParaRPr>
          </a:p>
        </p:txBody>
      </p:sp>
      <p:sp>
        <p:nvSpPr>
          <p:cNvPr id="3" name="Espace réservé du contenu 2"/>
          <p:cNvSpPr>
            <a:spLocks noGrp="1"/>
          </p:cNvSpPr>
          <p:nvPr>
            <p:ph idx="1"/>
          </p:nvPr>
        </p:nvSpPr>
        <p:spPr>
          <a:xfrm>
            <a:off x="783771" y="2429691"/>
            <a:ext cx="10607040" cy="3958046"/>
          </a:xfrm>
        </p:spPr>
        <p:txBody>
          <a:bodyPr>
            <a:normAutofit fontScale="92500" lnSpcReduction="10000"/>
          </a:bodyPr>
          <a:lstStyle/>
          <a:p>
            <a:pPr algn="just"/>
            <a:r>
              <a:rPr lang="fr-CA" dirty="0"/>
              <a:t>D</a:t>
            </a:r>
            <a:r>
              <a:rPr lang="fr-CA" dirty="0" smtClean="0"/>
              <a:t>es </a:t>
            </a:r>
            <a:r>
              <a:rPr lang="fr-CA" dirty="0"/>
              <a:t>entrevues semi-dirigées ont été faites auprès des principaux acteurs du projet</a:t>
            </a:r>
            <a:r>
              <a:rPr lang="fr-CA" dirty="0" smtClean="0"/>
              <a:t>.</a:t>
            </a:r>
          </a:p>
          <a:p>
            <a:pPr algn="just"/>
            <a:r>
              <a:rPr lang="fr-CA" dirty="0"/>
              <a:t>U</a:t>
            </a:r>
            <a:r>
              <a:rPr lang="fr-CA" dirty="0" smtClean="0"/>
              <a:t>ne entrevue avec </a:t>
            </a:r>
            <a:r>
              <a:rPr lang="fr-CA" dirty="0"/>
              <a:t>la directrice de l’office municipal d’habitant (OMH) de Rouyn-Noranda. </a:t>
            </a:r>
            <a:endParaRPr lang="fr-CA" dirty="0" smtClean="0"/>
          </a:p>
          <a:p>
            <a:pPr algn="just"/>
            <a:r>
              <a:rPr lang="fr-CA" dirty="0" smtClean="0"/>
              <a:t>Une </a:t>
            </a:r>
            <a:r>
              <a:rPr lang="fr-CA" dirty="0"/>
              <a:t>entrevue </a:t>
            </a:r>
            <a:r>
              <a:rPr lang="fr-CA" dirty="0" smtClean="0"/>
              <a:t>avec </a:t>
            </a:r>
            <a:r>
              <a:rPr lang="fr-CA" dirty="0"/>
              <a:t>la directrice d’Avenir </a:t>
            </a:r>
            <a:r>
              <a:rPr lang="fr-CA" dirty="0" smtClean="0"/>
              <a:t>d’enfant, le </a:t>
            </a:r>
            <a:r>
              <a:rPr lang="fr-CA" dirty="0"/>
              <a:t>principal bailleur de fonds du projet. </a:t>
            </a:r>
            <a:r>
              <a:rPr lang="fr-CA" dirty="0" smtClean="0"/>
              <a:t> </a:t>
            </a:r>
          </a:p>
          <a:p>
            <a:pPr algn="just"/>
            <a:r>
              <a:rPr lang="fr-CA" dirty="0" smtClean="0"/>
              <a:t>Une </a:t>
            </a:r>
            <a:r>
              <a:rPr lang="fr-CA" dirty="0"/>
              <a:t>rencontre avec les </a:t>
            </a:r>
            <a:r>
              <a:rPr lang="fr-CA" dirty="0" smtClean="0"/>
              <a:t>intervenantes </a:t>
            </a:r>
            <a:r>
              <a:rPr lang="fr-CA" dirty="0"/>
              <a:t>lors d’une journée </a:t>
            </a:r>
            <a:r>
              <a:rPr lang="fr-CA" dirty="0" smtClean="0"/>
              <a:t>d’ouverture qui </a:t>
            </a:r>
            <a:r>
              <a:rPr lang="fr-CA" dirty="0"/>
              <a:t>a permis d’observer la réalité du Local, les interactions avec les parents et avec les enfants. </a:t>
            </a:r>
            <a:endParaRPr lang="fr-CA" dirty="0" smtClean="0"/>
          </a:p>
          <a:p>
            <a:pPr algn="just"/>
            <a:r>
              <a:rPr lang="fr-CA" dirty="0"/>
              <a:t>D</a:t>
            </a:r>
            <a:r>
              <a:rPr lang="fr-CA" dirty="0" smtClean="0"/>
              <a:t>eux entrevues </a:t>
            </a:r>
            <a:r>
              <a:rPr lang="fr-CA" dirty="0"/>
              <a:t>supplémentaires ont eu lieu avec les </a:t>
            </a:r>
            <a:r>
              <a:rPr lang="fr-CA" dirty="0" smtClean="0"/>
              <a:t>intervenantes </a:t>
            </a:r>
            <a:r>
              <a:rPr lang="fr-CA" dirty="0"/>
              <a:t>du milieu. Les </a:t>
            </a:r>
            <a:r>
              <a:rPr lang="fr-CA" dirty="0" smtClean="0"/>
              <a:t>intervenantes </a:t>
            </a:r>
            <a:r>
              <a:rPr lang="fr-CA" dirty="0"/>
              <a:t>ont ciblé les parents intéressés à participer à </a:t>
            </a:r>
            <a:r>
              <a:rPr lang="fr-CA" dirty="0" smtClean="0"/>
              <a:t>une entrevue </a:t>
            </a:r>
            <a:r>
              <a:rPr lang="fr-CA" dirty="0"/>
              <a:t>afin d’avoir leur vision du projet</a:t>
            </a:r>
            <a:r>
              <a:rPr lang="fr-CA" dirty="0" smtClean="0"/>
              <a:t>.</a:t>
            </a:r>
          </a:p>
          <a:p>
            <a:pPr algn="just"/>
            <a:r>
              <a:rPr lang="fr-CA" dirty="0" smtClean="0"/>
              <a:t>Finalement</a:t>
            </a:r>
            <a:r>
              <a:rPr lang="fr-CA" dirty="0"/>
              <a:t>, des discussions téléphoniques avec quatre parents de ménages différents ont complété la cueillette de données. </a:t>
            </a:r>
          </a:p>
        </p:txBody>
      </p:sp>
    </p:spTree>
    <p:extLst>
      <p:ext uri="{BB962C8B-B14F-4D97-AF65-F5344CB8AC3E}">
        <p14:creationId xmlns:p14="http://schemas.microsoft.com/office/powerpoint/2010/main" val="4215418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rgbClr val="00B050"/>
                </a:solidFill>
              </a:rPr>
              <a:t>Limites de l’évaluation</a:t>
            </a:r>
            <a:endParaRPr lang="fr-CA" b="1" dirty="0">
              <a:solidFill>
                <a:srgbClr val="00B050"/>
              </a:solidFill>
            </a:endParaRPr>
          </a:p>
        </p:txBody>
      </p:sp>
      <p:sp>
        <p:nvSpPr>
          <p:cNvPr id="3" name="Espace réservé du contenu 2"/>
          <p:cNvSpPr>
            <a:spLocks noGrp="1"/>
          </p:cNvSpPr>
          <p:nvPr>
            <p:ph idx="1"/>
          </p:nvPr>
        </p:nvSpPr>
        <p:spPr>
          <a:xfrm>
            <a:off x="757646" y="2556931"/>
            <a:ext cx="10633165" cy="3739365"/>
          </a:xfrm>
        </p:spPr>
        <p:txBody>
          <a:bodyPr>
            <a:noAutofit/>
          </a:bodyPr>
          <a:lstStyle/>
          <a:p>
            <a:r>
              <a:rPr lang="fr-CA" sz="4000" dirty="0" smtClean="0"/>
              <a:t>Incapacité d’interroger les enfants pour des raisons éthiques</a:t>
            </a:r>
          </a:p>
          <a:p>
            <a:r>
              <a:rPr lang="fr-CA" sz="4000" dirty="0" smtClean="0"/>
              <a:t>Faible taux quantitatif de participation des parents</a:t>
            </a:r>
          </a:p>
          <a:p>
            <a:r>
              <a:rPr lang="fr-CA" sz="4000" dirty="0" smtClean="0"/>
              <a:t>Contraintes temporelles et financières </a:t>
            </a:r>
            <a:endParaRPr lang="fr-CA" sz="4000" dirty="0"/>
          </a:p>
        </p:txBody>
      </p:sp>
    </p:spTree>
    <p:extLst>
      <p:ext uri="{BB962C8B-B14F-4D97-AF65-F5344CB8AC3E}">
        <p14:creationId xmlns:p14="http://schemas.microsoft.com/office/powerpoint/2010/main" val="1524282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b="1" dirty="0" smtClean="0">
                <a:solidFill>
                  <a:srgbClr val="00B050"/>
                </a:solidFill>
              </a:rPr>
              <a:t>Résultats (</a:t>
            </a:r>
            <a:r>
              <a:rPr lang="fr-CA" b="1" i="1" dirty="0">
                <a:solidFill>
                  <a:srgbClr val="00B050"/>
                </a:solidFill>
              </a:rPr>
              <a:t>Constats des </a:t>
            </a:r>
            <a:r>
              <a:rPr lang="fr-CA" b="1" i="1" dirty="0" smtClean="0">
                <a:solidFill>
                  <a:srgbClr val="00B050"/>
                </a:solidFill>
              </a:rPr>
              <a:t>intervenantes)</a:t>
            </a:r>
            <a:endParaRPr lang="fr-CA" dirty="0">
              <a:solidFill>
                <a:srgbClr val="00B050"/>
              </a:solidFill>
            </a:endParaRPr>
          </a:p>
        </p:txBody>
      </p:sp>
      <p:sp>
        <p:nvSpPr>
          <p:cNvPr id="3" name="Espace réservé du contenu 2"/>
          <p:cNvSpPr>
            <a:spLocks noGrp="1"/>
          </p:cNvSpPr>
          <p:nvPr>
            <p:ph idx="1"/>
          </p:nvPr>
        </p:nvSpPr>
        <p:spPr>
          <a:xfrm>
            <a:off x="783770" y="2556931"/>
            <a:ext cx="10737669" cy="3856932"/>
          </a:xfrm>
        </p:spPr>
        <p:txBody>
          <a:bodyPr>
            <a:normAutofit fontScale="62500" lnSpcReduction="20000"/>
          </a:bodyPr>
          <a:lstStyle/>
          <a:p>
            <a:pPr algn="just"/>
            <a:r>
              <a:rPr lang="fr-CA" sz="2900" dirty="0" smtClean="0"/>
              <a:t>Les intervenantes </a:t>
            </a:r>
            <a:r>
              <a:rPr lang="fr-CA" sz="2900" dirty="0"/>
              <a:t>observent que la réalité précaire des familles est omniprésente. </a:t>
            </a:r>
          </a:p>
          <a:p>
            <a:pPr lvl="0" algn="just"/>
            <a:r>
              <a:rPr lang="fr-CA" sz="2900" dirty="0"/>
              <a:t>Les ménages ne comptent majoritairement qu’un parent. Les familles monoparentales ou biparentales reconstituées ou nucléaires comptent un nombre d’enfants diversifiés, malgré la présence de familles nombreuses (plus de 5 enfants);</a:t>
            </a:r>
          </a:p>
          <a:p>
            <a:pPr lvl="0" algn="just"/>
            <a:r>
              <a:rPr lang="fr-CA" sz="2900" dirty="0"/>
              <a:t> Le niveau de scolarité des parents se résume pour la plupart au secondaire et certains n’ont même pas atteint le diplôme d’études secondaires;</a:t>
            </a:r>
          </a:p>
          <a:p>
            <a:pPr lvl="0" algn="just"/>
            <a:r>
              <a:rPr lang="fr-CA" sz="2900" dirty="0"/>
              <a:t> Ce sont des personnes plus isolées socialement. Certaines familles proviennent de l’immigration. Alors que d’autres ont un réseau social plus restreint outre les contacts avec leur parenté. </a:t>
            </a:r>
          </a:p>
          <a:p>
            <a:pPr lvl="0" algn="just"/>
            <a:r>
              <a:rPr lang="fr-CA" sz="2900" dirty="0"/>
              <a:t>Une implication plus élevée des mères au projet est remarquée du fait qu’il y a plusieurs familles monoparentales et que certains pères travaillent; </a:t>
            </a:r>
          </a:p>
          <a:p>
            <a:pPr lvl="0" algn="just"/>
            <a:r>
              <a:rPr lang="fr-CA" sz="2900" dirty="0"/>
              <a:t>Les ménages nomment ne pas sentir de regard ou de jugement de la part des gens habitant le même quartier, mais ne vivant pas dans les logements sociaux. </a:t>
            </a:r>
          </a:p>
          <a:p>
            <a:pPr lvl="0" algn="just"/>
            <a:r>
              <a:rPr lang="fr-CA" sz="2900" dirty="0"/>
              <a:t>Ils sont conscients de leurs difficultés financières et se disent satisfaits des lieux. </a:t>
            </a:r>
          </a:p>
          <a:p>
            <a:endParaRPr lang="fr-CA" dirty="0"/>
          </a:p>
        </p:txBody>
      </p:sp>
    </p:spTree>
    <p:extLst>
      <p:ext uri="{BB962C8B-B14F-4D97-AF65-F5344CB8AC3E}">
        <p14:creationId xmlns:p14="http://schemas.microsoft.com/office/powerpoint/2010/main" val="2910716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00B050"/>
                </a:solidFill>
              </a:rPr>
              <a:t>Résultats (</a:t>
            </a:r>
            <a:r>
              <a:rPr lang="fr-CA" b="1" i="1" dirty="0">
                <a:solidFill>
                  <a:srgbClr val="00B050"/>
                </a:solidFill>
              </a:rPr>
              <a:t>Constats des </a:t>
            </a:r>
            <a:r>
              <a:rPr lang="fr-CA" b="1" i="1" dirty="0" smtClean="0">
                <a:solidFill>
                  <a:srgbClr val="00B050"/>
                </a:solidFill>
              </a:rPr>
              <a:t>intervenantes)</a:t>
            </a:r>
            <a:endParaRPr lang="fr-CA" dirty="0">
              <a:solidFill>
                <a:srgbClr val="00B050"/>
              </a:solidFill>
            </a:endParaRPr>
          </a:p>
        </p:txBody>
      </p:sp>
      <p:sp>
        <p:nvSpPr>
          <p:cNvPr id="3" name="Espace réservé du contenu 2"/>
          <p:cNvSpPr>
            <a:spLocks noGrp="1"/>
          </p:cNvSpPr>
          <p:nvPr>
            <p:ph idx="1"/>
          </p:nvPr>
        </p:nvSpPr>
        <p:spPr>
          <a:xfrm>
            <a:off x="809896" y="2556932"/>
            <a:ext cx="10620103" cy="3634862"/>
          </a:xfrm>
        </p:spPr>
        <p:txBody>
          <a:bodyPr>
            <a:normAutofit fontScale="85000" lnSpcReduction="10000"/>
          </a:bodyPr>
          <a:lstStyle/>
          <a:p>
            <a:pPr lvl="0"/>
            <a:r>
              <a:rPr lang="fr-CA" dirty="0"/>
              <a:t>L</a:t>
            </a:r>
            <a:r>
              <a:rPr lang="fr-CA" dirty="0" smtClean="0"/>
              <a:t>es intervenantes </a:t>
            </a:r>
            <a:r>
              <a:rPr lang="fr-CA" dirty="0"/>
              <a:t>ont parfois des difficultés à </a:t>
            </a:r>
            <a:r>
              <a:rPr lang="fr-CA" dirty="0" smtClean="0"/>
              <a:t>assurer </a:t>
            </a:r>
            <a:r>
              <a:rPr lang="fr-CA" dirty="0"/>
              <a:t>les transports des enfants qui veulent participer à une activité à l’extérieur</a:t>
            </a:r>
            <a:r>
              <a:rPr lang="fr-CA" dirty="0" smtClean="0"/>
              <a:t>.. </a:t>
            </a:r>
            <a:endParaRPr lang="fr-CA" dirty="0"/>
          </a:p>
          <a:p>
            <a:pPr lvl="0"/>
            <a:r>
              <a:rPr lang="fr-CA" dirty="0"/>
              <a:t>L</a:t>
            </a:r>
            <a:r>
              <a:rPr lang="fr-CA" dirty="0" smtClean="0"/>
              <a:t>e </a:t>
            </a:r>
            <a:r>
              <a:rPr lang="fr-CA" dirty="0"/>
              <a:t>Local est une petite pièce et les enfants peuvent rapidement s’y sentir à l’étroit. Il n’est pas possible pour les parents de rester sur place au Local et de socialiser entre eux. </a:t>
            </a:r>
          </a:p>
          <a:p>
            <a:pPr lvl="0"/>
            <a:r>
              <a:rPr lang="fr-CA" dirty="0" smtClean="0"/>
              <a:t>Selon les intervenantes, les </a:t>
            </a:r>
            <a:r>
              <a:rPr lang="fr-CA" dirty="0"/>
              <a:t>parents </a:t>
            </a:r>
            <a:r>
              <a:rPr lang="fr-CA" dirty="0" smtClean="0"/>
              <a:t>ont souvent attribué leurs difficultés d’implication à </a:t>
            </a:r>
            <a:r>
              <a:rPr lang="fr-CA" dirty="0"/>
              <a:t>différentes raisons :</a:t>
            </a:r>
          </a:p>
          <a:p>
            <a:pPr marL="0" lvl="0" indent="0">
              <a:buNone/>
            </a:pPr>
            <a:r>
              <a:rPr lang="fr-CA" dirty="0" smtClean="0"/>
              <a:t>- Pas </a:t>
            </a:r>
            <a:r>
              <a:rPr lang="fr-CA" dirty="0"/>
              <a:t>de moyen de transport et les </a:t>
            </a:r>
            <a:r>
              <a:rPr lang="fr-CA" dirty="0" smtClean="0"/>
              <a:t>intervenantes </a:t>
            </a:r>
            <a:r>
              <a:rPr lang="fr-CA" dirty="0"/>
              <a:t>ne peuvent pas embarquer leurs enfants. </a:t>
            </a:r>
          </a:p>
          <a:p>
            <a:pPr marL="0" lvl="0" indent="0">
              <a:buNone/>
            </a:pPr>
            <a:r>
              <a:rPr lang="fr-CA" dirty="0" smtClean="0"/>
              <a:t>- Ils </a:t>
            </a:r>
            <a:r>
              <a:rPr lang="fr-CA" dirty="0"/>
              <a:t>nomment aussi ne pas pouvoir venir au local en raison de leur contrainte de rester avec les enfants plus jeunes à la maison. </a:t>
            </a:r>
          </a:p>
          <a:p>
            <a:pPr marL="0" indent="0">
              <a:buNone/>
            </a:pPr>
            <a:r>
              <a:rPr lang="fr-CA" dirty="0" smtClean="0"/>
              <a:t>- Certains </a:t>
            </a:r>
            <a:r>
              <a:rPr lang="fr-CA" dirty="0"/>
              <a:t>parents profitent de ce moment pour entretenir le domicile et profiter d’un peu de repos. </a:t>
            </a:r>
          </a:p>
        </p:txBody>
      </p:sp>
    </p:spTree>
    <p:extLst>
      <p:ext uri="{BB962C8B-B14F-4D97-AF65-F5344CB8AC3E}">
        <p14:creationId xmlns:p14="http://schemas.microsoft.com/office/powerpoint/2010/main" val="4263477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00B050"/>
                </a:solidFill>
              </a:rPr>
              <a:t>Résultats (</a:t>
            </a:r>
            <a:r>
              <a:rPr lang="fr-CA" b="1" i="1" dirty="0">
                <a:solidFill>
                  <a:srgbClr val="00B050"/>
                </a:solidFill>
              </a:rPr>
              <a:t>Constats des </a:t>
            </a:r>
            <a:r>
              <a:rPr lang="fr-CA" b="1" i="1" dirty="0" smtClean="0">
                <a:solidFill>
                  <a:srgbClr val="00B050"/>
                </a:solidFill>
              </a:rPr>
              <a:t>parents)</a:t>
            </a:r>
            <a:endParaRPr lang="fr-CA" dirty="0">
              <a:solidFill>
                <a:srgbClr val="00B050"/>
              </a:solidFill>
            </a:endParaRPr>
          </a:p>
        </p:txBody>
      </p:sp>
      <p:sp>
        <p:nvSpPr>
          <p:cNvPr id="3" name="Espace réservé du contenu 2"/>
          <p:cNvSpPr>
            <a:spLocks noGrp="1"/>
          </p:cNvSpPr>
          <p:nvPr>
            <p:ph idx="1"/>
          </p:nvPr>
        </p:nvSpPr>
        <p:spPr>
          <a:xfrm>
            <a:off x="783770" y="2556931"/>
            <a:ext cx="10672355" cy="3765491"/>
          </a:xfrm>
        </p:spPr>
        <p:txBody>
          <a:bodyPr>
            <a:normAutofit fontScale="92500" lnSpcReduction="20000"/>
          </a:bodyPr>
          <a:lstStyle/>
          <a:p>
            <a:r>
              <a:rPr lang="fr-CA" dirty="0"/>
              <a:t>P</a:t>
            </a:r>
            <a:r>
              <a:rPr lang="fr-CA" dirty="0" smtClean="0"/>
              <a:t>lusieurs </a:t>
            </a:r>
            <a:r>
              <a:rPr lang="fr-CA" dirty="0"/>
              <a:t>parents affirment les avantages suivants en lien avec la participation de leurs enfants au Local : </a:t>
            </a:r>
          </a:p>
          <a:p>
            <a:pPr lvl="0"/>
            <a:r>
              <a:rPr lang="fr-CA" dirty="0"/>
              <a:t>Comportements plus adéquats, leurs enfants sont plus heureux les journées d’ouverture du Local;</a:t>
            </a:r>
          </a:p>
          <a:p>
            <a:pPr lvl="0"/>
            <a:r>
              <a:rPr lang="fr-CA" dirty="0"/>
              <a:t>Amélioration des capacités langagières ou motrices;</a:t>
            </a:r>
          </a:p>
          <a:p>
            <a:pPr lvl="0"/>
            <a:r>
              <a:rPr lang="fr-CA" dirty="0"/>
              <a:t>Création de liens d’amitié et </a:t>
            </a:r>
            <a:r>
              <a:rPr lang="fr-CA" dirty="0" smtClean="0"/>
              <a:t>socialisation; </a:t>
            </a:r>
            <a:endParaRPr lang="fr-CA" dirty="0"/>
          </a:p>
          <a:p>
            <a:pPr lvl="0"/>
            <a:r>
              <a:rPr lang="fr-CA" dirty="0"/>
              <a:t>Une participation positive et active des enfants au projet; </a:t>
            </a:r>
          </a:p>
          <a:p>
            <a:pPr lvl="0"/>
            <a:r>
              <a:rPr lang="fr-CA" dirty="0"/>
              <a:t> </a:t>
            </a:r>
            <a:r>
              <a:rPr lang="fr-CA" b="1" i="1" dirty="0"/>
              <a:t>À l’unanimité</a:t>
            </a:r>
            <a:r>
              <a:rPr lang="fr-CA" dirty="0"/>
              <a:t>, les parents considèrent que les enfants attendent avec impatience les heures d’ouverture du Local (ce qui témoigne de leur sentiment d’appartenance et d’attachement au projet). </a:t>
            </a:r>
          </a:p>
        </p:txBody>
      </p:sp>
    </p:spTree>
    <p:extLst>
      <p:ext uri="{BB962C8B-B14F-4D97-AF65-F5344CB8AC3E}">
        <p14:creationId xmlns:p14="http://schemas.microsoft.com/office/powerpoint/2010/main" val="269606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00B050"/>
                </a:solidFill>
              </a:rPr>
              <a:t>Résultats (</a:t>
            </a:r>
            <a:r>
              <a:rPr lang="fr-CA" b="1" i="1" dirty="0">
                <a:solidFill>
                  <a:srgbClr val="00B050"/>
                </a:solidFill>
              </a:rPr>
              <a:t>Constats des parents)</a:t>
            </a:r>
            <a:endParaRPr lang="fr-CA" dirty="0">
              <a:solidFill>
                <a:srgbClr val="00B050"/>
              </a:solidFill>
            </a:endParaRPr>
          </a:p>
        </p:txBody>
      </p:sp>
      <p:sp>
        <p:nvSpPr>
          <p:cNvPr id="3" name="Espace réservé du contenu 2"/>
          <p:cNvSpPr>
            <a:spLocks noGrp="1"/>
          </p:cNvSpPr>
          <p:nvPr>
            <p:ph idx="1"/>
          </p:nvPr>
        </p:nvSpPr>
        <p:spPr>
          <a:xfrm>
            <a:off x="783770" y="2556932"/>
            <a:ext cx="10620103" cy="3660988"/>
          </a:xfrm>
        </p:spPr>
        <p:txBody>
          <a:bodyPr>
            <a:normAutofit fontScale="85000" lnSpcReduction="20000"/>
          </a:bodyPr>
          <a:lstStyle/>
          <a:p>
            <a:pPr marL="0" indent="0" algn="ctr">
              <a:buNone/>
            </a:pPr>
            <a:r>
              <a:rPr lang="fr-CA" b="1" i="1" u="sng" dirty="0"/>
              <a:t>Constats importants</a:t>
            </a:r>
            <a:endParaRPr lang="fr-CA" b="1" u="sng" dirty="0"/>
          </a:p>
          <a:p>
            <a:pPr lvl="0"/>
            <a:r>
              <a:rPr lang="fr-CA" dirty="0"/>
              <a:t>Les familles s’approprient les lieux ;</a:t>
            </a:r>
          </a:p>
          <a:p>
            <a:pPr lvl="0"/>
            <a:r>
              <a:rPr lang="fr-CA" dirty="0"/>
              <a:t> Elles ont mis sur pied un jardin communautaire depuis la création du projet;</a:t>
            </a:r>
          </a:p>
          <a:p>
            <a:pPr lvl="0"/>
            <a:r>
              <a:rPr lang="fr-CA" dirty="0"/>
              <a:t>Une preuve que l’entraide et un tissu social se créent entre les ménages. </a:t>
            </a:r>
          </a:p>
          <a:p>
            <a:pPr lvl="0"/>
            <a:r>
              <a:rPr lang="fr-CA" dirty="0"/>
              <a:t>Un lien de confiance s’est établi entre les parents et les </a:t>
            </a:r>
            <a:r>
              <a:rPr lang="fr-CA" dirty="0" smtClean="0"/>
              <a:t>intervenantes.</a:t>
            </a:r>
            <a:endParaRPr lang="fr-CA" dirty="0"/>
          </a:p>
          <a:p>
            <a:pPr lvl="0"/>
            <a:r>
              <a:rPr lang="fr-CA" dirty="0"/>
              <a:t>Les deux parties nomment l’effet positif de pouvoir partager et se confier. </a:t>
            </a:r>
          </a:p>
          <a:p>
            <a:pPr lvl="0"/>
            <a:r>
              <a:rPr lang="fr-CA" dirty="0"/>
              <a:t>Un réseau social se crée entre les ménages par le biais de groupes de discussion sur les réseaux sociaux et grâce aux échanges directement effectués au Local. </a:t>
            </a:r>
          </a:p>
          <a:p>
            <a:pPr lvl="0"/>
            <a:r>
              <a:rPr lang="fr-CA" dirty="0"/>
              <a:t>La relation de confiance qui se crée entre les </a:t>
            </a:r>
            <a:r>
              <a:rPr lang="fr-CA" dirty="0" smtClean="0"/>
              <a:t>intervenantes </a:t>
            </a:r>
            <a:r>
              <a:rPr lang="fr-CA" dirty="0"/>
              <a:t>et les parents permet de créer de l’aide mutuelle entre les familles. </a:t>
            </a:r>
          </a:p>
          <a:p>
            <a:endParaRPr lang="fr-CA" dirty="0"/>
          </a:p>
        </p:txBody>
      </p:sp>
    </p:spTree>
    <p:extLst>
      <p:ext uri="{BB962C8B-B14F-4D97-AF65-F5344CB8AC3E}">
        <p14:creationId xmlns:p14="http://schemas.microsoft.com/office/powerpoint/2010/main" val="3611193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b="1" dirty="0" smtClean="0">
                <a:solidFill>
                  <a:srgbClr val="00B050"/>
                </a:solidFill>
              </a:rPr>
              <a:t>Recommandations</a:t>
            </a:r>
            <a:endParaRPr lang="fr-CA" dirty="0">
              <a:solidFill>
                <a:srgbClr val="00B050"/>
              </a:solidFill>
            </a:endParaRPr>
          </a:p>
        </p:txBody>
      </p:sp>
      <p:sp>
        <p:nvSpPr>
          <p:cNvPr id="3" name="Espace réservé du contenu 2"/>
          <p:cNvSpPr>
            <a:spLocks noGrp="1"/>
          </p:cNvSpPr>
          <p:nvPr>
            <p:ph idx="1"/>
          </p:nvPr>
        </p:nvSpPr>
        <p:spPr>
          <a:xfrm>
            <a:off x="796834" y="2556932"/>
            <a:ext cx="10607040" cy="3752428"/>
          </a:xfrm>
        </p:spPr>
        <p:txBody>
          <a:bodyPr>
            <a:normAutofit fontScale="92500" lnSpcReduction="20000"/>
          </a:bodyPr>
          <a:lstStyle/>
          <a:p>
            <a:pPr marL="0" indent="0" algn="ctr">
              <a:buNone/>
            </a:pPr>
            <a:r>
              <a:rPr lang="fr-CA" b="1" i="1" u="sng" dirty="0"/>
              <a:t>D</a:t>
            </a:r>
            <a:r>
              <a:rPr lang="fr-CA" b="1" i="1" u="sng" dirty="0" smtClean="0"/>
              <a:t>ix </a:t>
            </a:r>
            <a:r>
              <a:rPr lang="fr-CA" b="1" i="1" u="sng" dirty="0"/>
              <a:t>recommandations </a:t>
            </a:r>
            <a:r>
              <a:rPr lang="fr-CA" b="1" i="1" u="sng" dirty="0" smtClean="0"/>
              <a:t>ont été émises</a:t>
            </a:r>
            <a:endParaRPr lang="fr-CA" b="1" dirty="0"/>
          </a:p>
          <a:p>
            <a:pPr marL="0" lvl="0" indent="0" algn="just">
              <a:buNone/>
            </a:pPr>
            <a:r>
              <a:rPr lang="fr-CA" b="1" dirty="0" smtClean="0">
                <a:solidFill>
                  <a:srgbClr val="C00000"/>
                </a:solidFill>
              </a:rPr>
              <a:t>1- </a:t>
            </a:r>
            <a:r>
              <a:rPr lang="fr-CA" dirty="0" smtClean="0">
                <a:solidFill>
                  <a:srgbClr val="C00000"/>
                </a:solidFill>
              </a:rPr>
              <a:t>Faire </a:t>
            </a:r>
            <a:r>
              <a:rPr lang="fr-CA" dirty="0">
                <a:solidFill>
                  <a:srgbClr val="C00000"/>
                </a:solidFill>
              </a:rPr>
              <a:t>la promotion du projet dans les différents organismes, entreprises et autres acteurs de la ville de Rouyn-Noranda. Le spectacle-bénéfice est une façon positive de faire connaître le Local aux personnes de la ville. Une équipe composée d’une intervenante, d’un parent et d’un enfant devrait pouvoir participer à une ou des émissions de radio ou simplement avoir une entrevue dans un journal local;</a:t>
            </a:r>
          </a:p>
          <a:p>
            <a:pPr marL="0" lvl="0" indent="0" algn="just">
              <a:buNone/>
            </a:pPr>
            <a:r>
              <a:rPr lang="fr-CA" b="1" dirty="0" smtClean="0">
                <a:solidFill>
                  <a:srgbClr val="C00000"/>
                </a:solidFill>
              </a:rPr>
              <a:t>2-</a:t>
            </a:r>
            <a:r>
              <a:rPr lang="fr-CA" dirty="0" smtClean="0">
                <a:solidFill>
                  <a:srgbClr val="C00000"/>
                </a:solidFill>
              </a:rPr>
              <a:t> Développer </a:t>
            </a:r>
            <a:r>
              <a:rPr lang="fr-CA" dirty="0">
                <a:solidFill>
                  <a:srgbClr val="C00000"/>
                </a:solidFill>
              </a:rPr>
              <a:t>davantage de collaborations avec d’autres organismes de la région œuvrant directement ou indirectement dans le même champ d’action. Créer différents partenariats avec </a:t>
            </a:r>
            <a:r>
              <a:rPr lang="fr-CA" dirty="0" smtClean="0">
                <a:solidFill>
                  <a:srgbClr val="C00000"/>
                </a:solidFill>
              </a:rPr>
              <a:t>des </a:t>
            </a:r>
            <a:r>
              <a:rPr lang="fr-CA" dirty="0">
                <a:solidFill>
                  <a:srgbClr val="C00000"/>
                </a:solidFill>
              </a:rPr>
              <a:t>acteurs </a:t>
            </a:r>
            <a:r>
              <a:rPr lang="fr-CA" dirty="0" smtClean="0">
                <a:solidFill>
                  <a:srgbClr val="C00000"/>
                </a:solidFill>
              </a:rPr>
              <a:t>cruciaux. </a:t>
            </a:r>
            <a:r>
              <a:rPr lang="fr-CA" dirty="0">
                <a:solidFill>
                  <a:srgbClr val="C00000"/>
                </a:solidFill>
              </a:rPr>
              <a:t>Par exemple, un service d’aide aux devoirs ou des clubs de lecture en partenariat avec la commission scolaire ou bien des activités portant sur le développement langagier avec la bibliothèque; </a:t>
            </a:r>
          </a:p>
          <a:p>
            <a:endParaRPr lang="fr-CA" dirty="0"/>
          </a:p>
        </p:txBody>
      </p:sp>
    </p:spTree>
    <p:extLst>
      <p:ext uri="{BB962C8B-B14F-4D97-AF65-F5344CB8AC3E}">
        <p14:creationId xmlns:p14="http://schemas.microsoft.com/office/powerpoint/2010/main" val="2162654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00B050"/>
                </a:solidFill>
              </a:rPr>
              <a:t>Recommandations</a:t>
            </a:r>
            <a:endParaRPr lang="fr-CA" dirty="0">
              <a:solidFill>
                <a:srgbClr val="00B050"/>
              </a:solidFill>
            </a:endParaRPr>
          </a:p>
        </p:txBody>
      </p:sp>
      <p:sp>
        <p:nvSpPr>
          <p:cNvPr id="3" name="Espace réservé du contenu 2"/>
          <p:cNvSpPr>
            <a:spLocks noGrp="1"/>
          </p:cNvSpPr>
          <p:nvPr>
            <p:ph idx="1"/>
          </p:nvPr>
        </p:nvSpPr>
        <p:spPr>
          <a:xfrm>
            <a:off x="783770" y="2556931"/>
            <a:ext cx="10646229" cy="3621799"/>
          </a:xfrm>
        </p:spPr>
        <p:txBody>
          <a:bodyPr>
            <a:normAutofit/>
          </a:bodyPr>
          <a:lstStyle/>
          <a:p>
            <a:pPr marL="0" lvl="0" indent="0" algn="just">
              <a:buNone/>
            </a:pPr>
            <a:r>
              <a:rPr lang="fr-CA" b="1" dirty="0">
                <a:solidFill>
                  <a:srgbClr val="C00000"/>
                </a:solidFill>
              </a:rPr>
              <a:t>3- Maintenir les services actuels :</a:t>
            </a:r>
          </a:p>
          <a:p>
            <a:pPr marL="0" lvl="0" indent="0" algn="just">
              <a:buNone/>
            </a:pPr>
            <a:r>
              <a:rPr lang="fr-CA" b="1" dirty="0">
                <a:solidFill>
                  <a:srgbClr val="C00000"/>
                </a:solidFill>
              </a:rPr>
              <a:t>a/ Promotion des saines habitudes de vie;</a:t>
            </a:r>
          </a:p>
          <a:p>
            <a:pPr marL="0" lvl="0" indent="0" algn="just">
              <a:buNone/>
            </a:pPr>
            <a:r>
              <a:rPr lang="fr-CA" b="1" dirty="0">
                <a:solidFill>
                  <a:srgbClr val="C00000"/>
                </a:solidFill>
              </a:rPr>
              <a:t>b/ Développement des comportements adéquats;</a:t>
            </a:r>
          </a:p>
          <a:p>
            <a:pPr marL="0" lvl="0" indent="0" algn="just">
              <a:buNone/>
            </a:pPr>
            <a:r>
              <a:rPr lang="fr-CA" b="1" dirty="0" smtClean="0">
                <a:solidFill>
                  <a:srgbClr val="C00000"/>
                </a:solidFill>
              </a:rPr>
              <a:t>c</a:t>
            </a:r>
            <a:r>
              <a:rPr lang="fr-CA" b="1" dirty="0" smtClean="0">
                <a:solidFill>
                  <a:srgbClr val="C00000"/>
                </a:solidFill>
              </a:rPr>
              <a:t>/ Activités </a:t>
            </a:r>
            <a:r>
              <a:rPr lang="fr-CA" b="1" dirty="0">
                <a:solidFill>
                  <a:srgbClr val="C00000"/>
                </a:solidFill>
              </a:rPr>
              <a:t>axées sur le développement langagier, moteur et socioaffectif;</a:t>
            </a:r>
          </a:p>
          <a:p>
            <a:pPr marL="0" lvl="0" indent="0" algn="just">
              <a:buNone/>
            </a:pPr>
            <a:r>
              <a:rPr lang="fr-CA" b="1" dirty="0" smtClean="0">
                <a:solidFill>
                  <a:srgbClr val="C00000"/>
                </a:solidFill>
              </a:rPr>
              <a:t>d/ Cafés-rencontres </a:t>
            </a:r>
            <a:r>
              <a:rPr lang="fr-CA" b="1" dirty="0">
                <a:solidFill>
                  <a:srgbClr val="C00000"/>
                </a:solidFill>
              </a:rPr>
              <a:t>en collaboration avec la Maison de la famille de Rouyn-Noranda;</a:t>
            </a:r>
          </a:p>
          <a:p>
            <a:pPr marL="0" lvl="0" indent="0" algn="just">
              <a:buNone/>
            </a:pPr>
            <a:r>
              <a:rPr lang="fr-CA" b="1" dirty="0" smtClean="0">
                <a:solidFill>
                  <a:srgbClr val="C00000"/>
                </a:solidFill>
              </a:rPr>
              <a:t>e/ Activités </a:t>
            </a:r>
            <a:r>
              <a:rPr lang="fr-CA" b="1" dirty="0">
                <a:solidFill>
                  <a:srgbClr val="C00000"/>
                </a:solidFill>
              </a:rPr>
              <a:t>à l’extérieur du local telles que la piscine et la forêt </a:t>
            </a:r>
            <a:r>
              <a:rPr lang="fr-CA" b="1" dirty="0" err="1">
                <a:solidFill>
                  <a:srgbClr val="C00000"/>
                </a:solidFill>
              </a:rPr>
              <a:t>Kiriki</a:t>
            </a:r>
            <a:r>
              <a:rPr lang="fr-CA" b="1" dirty="0" smtClean="0">
                <a:solidFill>
                  <a:srgbClr val="C00000"/>
                </a:solidFill>
              </a:rPr>
              <a:t>;</a:t>
            </a:r>
            <a:endParaRPr lang="fr-CA" b="1" dirty="0">
              <a:solidFill>
                <a:srgbClr val="C00000"/>
              </a:solidFill>
            </a:endParaRPr>
          </a:p>
        </p:txBody>
      </p:sp>
    </p:spTree>
    <p:extLst>
      <p:ext uri="{BB962C8B-B14F-4D97-AF65-F5344CB8AC3E}">
        <p14:creationId xmlns:p14="http://schemas.microsoft.com/office/powerpoint/2010/main" val="84822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rgbClr val="00B050"/>
                </a:solidFill>
              </a:rPr>
              <a:t>Plan de présentation</a:t>
            </a:r>
            <a:endParaRPr lang="fr-CA" b="1" dirty="0">
              <a:solidFill>
                <a:srgbClr val="00B050"/>
              </a:solidFill>
            </a:endParaRPr>
          </a:p>
        </p:txBody>
      </p:sp>
      <p:sp>
        <p:nvSpPr>
          <p:cNvPr id="3" name="Espace réservé du contenu 2"/>
          <p:cNvSpPr>
            <a:spLocks noGrp="1"/>
          </p:cNvSpPr>
          <p:nvPr>
            <p:ph idx="1"/>
          </p:nvPr>
        </p:nvSpPr>
        <p:spPr>
          <a:xfrm>
            <a:off x="862149" y="2556931"/>
            <a:ext cx="10528662" cy="3517297"/>
          </a:xfrm>
        </p:spPr>
        <p:txBody>
          <a:bodyPr>
            <a:normAutofit lnSpcReduction="10000"/>
          </a:bodyPr>
          <a:lstStyle/>
          <a:p>
            <a:pPr marL="0" indent="0" algn="just">
              <a:buNone/>
            </a:pPr>
            <a:r>
              <a:rPr lang="fr-CA" sz="2800" b="1" dirty="0" smtClean="0">
                <a:solidFill>
                  <a:schemeClr val="tx1"/>
                </a:solidFill>
              </a:rPr>
              <a:t>1- Description du projet « Le local » </a:t>
            </a:r>
          </a:p>
          <a:p>
            <a:pPr marL="0" indent="0" algn="just">
              <a:buNone/>
            </a:pPr>
            <a:r>
              <a:rPr lang="fr-CA" sz="2800" b="1" dirty="0" smtClean="0">
                <a:solidFill>
                  <a:schemeClr val="tx1"/>
                </a:solidFill>
              </a:rPr>
              <a:t>2- Mandat d’évaluation</a:t>
            </a:r>
          </a:p>
          <a:p>
            <a:pPr marL="0" indent="0" algn="just">
              <a:buNone/>
            </a:pPr>
            <a:r>
              <a:rPr lang="fr-CA" sz="2800" b="1" dirty="0">
                <a:solidFill>
                  <a:schemeClr val="tx1"/>
                </a:solidFill>
              </a:rPr>
              <a:t>3</a:t>
            </a:r>
            <a:r>
              <a:rPr lang="fr-CA" sz="2800" b="1" dirty="0" smtClean="0">
                <a:solidFill>
                  <a:schemeClr val="tx1"/>
                </a:solidFill>
              </a:rPr>
              <a:t>- Cadre théorique</a:t>
            </a:r>
          </a:p>
          <a:p>
            <a:pPr marL="0" indent="0" algn="just">
              <a:buNone/>
            </a:pPr>
            <a:r>
              <a:rPr lang="fr-CA" sz="2800" b="1" dirty="0">
                <a:solidFill>
                  <a:schemeClr val="tx1"/>
                </a:solidFill>
              </a:rPr>
              <a:t>4</a:t>
            </a:r>
            <a:r>
              <a:rPr lang="fr-CA" sz="2800" b="1" dirty="0" smtClean="0">
                <a:solidFill>
                  <a:schemeClr val="tx1"/>
                </a:solidFill>
              </a:rPr>
              <a:t>- Cadre méthodologique</a:t>
            </a:r>
          </a:p>
          <a:p>
            <a:pPr marL="0" indent="0" algn="just">
              <a:buNone/>
            </a:pPr>
            <a:r>
              <a:rPr lang="fr-CA" sz="2800" b="1" dirty="0">
                <a:solidFill>
                  <a:schemeClr val="tx1"/>
                </a:solidFill>
              </a:rPr>
              <a:t>5</a:t>
            </a:r>
            <a:r>
              <a:rPr lang="fr-CA" sz="2800" b="1" dirty="0" smtClean="0">
                <a:solidFill>
                  <a:schemeClr val="tx1"/>
                </a:solidFill>
              </a:rPr>
              <a:t>- Résultats</a:t>
            </a:r>
          </a:p>
          <a:p>
            <a:pPr marL="0" indent="0" algn="just">
              <a:buNone/>
            </a:pPr>
            <a:r>
              <a:rPr lang="fr-CA" sz="2800" b="1" dirty="0" smtClean="0">
                <a:solidFill>
                  <a:schemeClr val="tx1"/>
                </a:solidFill>
              </a:rPr>
              <a:t>6- Recommandations</a:t>
            </a:r>
            <a:endParaRPr lang="fr-CA" sz="2800" dirty="0" smtClean="0"/>
          </a:p>
          <a:p>
            <a:endParaRPr lang="fr-CA" dirty="0" smtClean="0"/>
          </a:p>
          <a:p>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925" y="4990011"/>
            <a:ext cx="2860765" cy="1206619"/>
          </a:xfrm>
          <a:prstGeom prst="rect">
            <a:avLst/>
          </a:prstGeom>
        </p:spPr>
      </p:pic>
    </p:spTree>
    <p:extLst>
      <p:ext uri="{BB962C8B-B14F-4D97-AF65-F5344CB8AC3E}">
        <p14:creationId xmlns:p14="http://schemas.microsoft.com/office/powerpoint/2010/main" val="184350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00B050"/>
                </a:solidFill>
              </a:rPr>
              <a:t>Recommandations</a:t>
            </a:r>
            <a:endParaRPr lang="fr-CA" dirty="0"/>
          </a:p>
        </p:txBody>
      </p:sp>
      <p:sp>
        <p:nvSpPr>
          <p:cNvPr id="3" name="Espace réservé du contenu 2"/>
          <p:cNvSpPr>
            <a:spLocks noGrp="1"/>
          </p:cNvSpPr>
          <p:nvPr>
            <p:ph idx="1"/>
          </p:nvPr>
        </p:nvSpPr>
        <p:spPr>
          <a:xfrm>
            <a:off x="783770" y="2556932"/>
            <a:ext cx="10646229" cy="3752428"/>
          </a:xfrm>
        </p:spPr>
        <p:txBody>
          <a:bodyPr>
            <a:normAutofit fontScale="92500" lnSpcReduction="10000"/>
          </a:bodyPr>
          <a:lstStyle/>
          <a:p>
            <a:pPr marL="0" lvl="0" indent="0" algn="just">
              <a:buNone/>
            </a:pPr>
            <a:r>
              <a:rPr lang="fr-CA" b="1" dirty="0">
                <a:solidFill>
                  <a:srgbClr val="C00000"/>
                </a:solidFill>
              </a:rPr>
              <a:t>4- Repenser l’aménagement du Local ou l’endroit où les activités ont lieu, c’est-à-dire offrir un endroit plus grand afin que les parents et les enfants puissent s’y installer aisément. De plus, il faut demeurer plus vigilants à l’adresse de la sécurité des enfants qui jouent près de la rue dans l’emplacement du Local.</a:t>
            </a:r>
          </a:p>
          <a:p>
            <a:pPr marL="0" lvl="0" indent="0" algn="just">
              <a:buNone/>
            </a:pPr>
            <a:r>
              <a:rPr lang="fr-CA" b="1" dirty="0">
                <a:solidFill>
                  <a:srgbClr val="C00000"/>
                </a:solidFill>
              </a:rPr>
              <a:t>5- Offrir un budget plus réaliste et conséquent aux intervenantes afin de réaliser des activités plus diversifiées, d’augmenter les heures d’ouverture, maintenir les collations ainsi que la gratuité du service pour les ménages. </a:t>
            </a:r>
          </a:p>
          <a:p>
            <a:pPr marL="0" lvl="0" indent="0" algn="just">
              <a:buNone/>
            </a:pPr>
            <a:r>
              <a:rPr lang="fr-CA" b="1" dirty="0">
                <a:solidFill>
                  <a:srgbClr val="C00000"/>
                </a:solidFill>
              </a:rPr>
              <a:t>6- Soutenir davantage les projets des intervenantes en lien avec le développement socio-affectif des enfants, la lutte contre la violence et la mise sur pied de saines habitudes de vie;  </a:t>
            </a:r>
          </a:p>
          <a:p>
            <a:endParaRPr lang="fr-CA" dirty="0"/>
          </a:p>
        </p:txBody>
      </p:sp>
    </p:spTree>
    <p:extLst>
      <p:ext uri="{BB962C8B-B14F-4D97-AF65-F5344CB8AC3E}">
        <p14:creationId xmlns:p14="http://schemas.microsoft.com/office/powerpoint/2010/main" val="942866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00B050"/>
                </a:solidFill>
              </a:rPr>
              <a:t>Recommandations</a:t>
            </a:r>
            <a:endParaRPr lang="fr-CA" dirty="0">
              <a:solidFill>
                <a:srgbClr val="00B050"/>
              </a:solidFill>
            </a:endParaRPr>
          </a:p>
        </p:txBody>
      </p:sp>
      <p:sp>
        <p:nvSpPr>
          <p:cNvPr id="3" name="Espace réservé du contenu 2"/>
          <p:cNvSpPr>
            <a:spLocks noGrp="1"/>
          </p:cNvSpPr>
          <p:nvPr>
            <p:ph idx="1"/>
          </p:nvPr>
        </p:nvSpPr>
        <p:spPr>
          <a:xfrm>
            <a:off x="783771" y="2481943"/>
            <a:ext cx="10633166" cy="3814353"/>
          </a:xfrm>
        </p:spPr>
        <p:txBody>
          <a:bodyPr>
            <a:normAutofit/>
          </a:bodyPr>
          <a:lstStyle/>
          <a:p>
            <a:pPr marL="0" lvl="0" indent="0" algn="just">
              <a:buNone/>
            </a:pPr>
            <a:r>
              <a:rPr lang="fr-CA" sz="2800" b="1" dirty="0">
                <a:solidFill>
                  <a:srgbClr val="C00000"/>
                </a:solidFill>
              </a:rPr>
              <a:t>7- Diversifier les activités du mieux que cela se doit pour augmenter les possibilités de rejoindre le plus grand nombre d’enfants. Pour ce faire, vous devez vous informer davantage des choses faites ailleurs et les adapter à votre contexte; </a:t>
            </a:r>
          </a:p>
          <a:p>
            <a:pPr marL="0" lvl="0" indent="0" algn="just">
              <a:buNone/>
            </a:pPr>
            <a:r>
              <a:rPr lang="fr-CA" sz="2800" b="1" dirty="0">
                <a:solidFill>
                  <a:srgbClr val="C00000"/>
                </a:solidFill>
              </a:rPr>
              <a:t>8- Offrir, si possible, des moyens de transport permettant à tous les enfants de </a:t>
            </a:r>
            <a:r>
              <a:rPr lang="fr-CA" sz="2800" b="1" dirty="0" smtClean="0">
                <a:solidFill>
                  <a:srgbClr val="C00000"/>
                </a:solidFill>
              </a:rPr>
              <a:t>participer aux activités </a:t>
            </a:r>
            <a:r>
              <a:rPr lang="fr-CA" sz="2800" b="1" dirty="0">
                <a:solidFill>
                  <a:srgbClr val="C00000"/>
                </a:solidFill>
              </a:rPr>
              <a:t>malgré leur plus jeune âge d’autant plus que certains parents n’ont pas de moyen de transport. </a:t>
            </a:r>
          </a:p>
        </p:txBody>
      </p:sp>
    </p:spTree>
    <p:extLst>
      <p:ext uri="{BB962C8B-B14F-4D97-AF65-F5344CB8AC3E}">
        <p14:creationId xmlns:p14="http://schemas.microsoft.com/office/powerpoint/2010/main" val="4695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00B050"/>
                </a:solidFill>
              </a:rPr>
              <a:t>Recommandations</a:t>
            </a:r>
            <a:endParaRPr lang="fr-CA" dirty="0"/>
          </a:p>
        </p:txBody>
      </p:sp>
      <p:sp>
        <p:nvSpPr>
          <p:cNvPr id="3" name="Espace réservé du contenu 2"/>
          <p:cNvSpPr>
            <a:spLocks noGrp="1"/>
          </p:cNvSpPr>
          <p:nvPr>
            <p:ph idx="1"/>
          </p:nvPr>
        </p:nvSpPr>
        <p:spPr>
          <a:xfrm>
            <a:off x="757646" y="2556931"/>
            <a:ext cx="10672354" cy="3647925"/>
          </a:xfrm>
        </p:spPr>
        <p:txBody>
          <a:bodyPr>
            <a:normAutofit fontScale="92500" lnSpcReduction="20000"/>
          </a:bodyPr>
          <a:lstStyle/>
          <a:p>
            <a:pPr marL="0" lvl="0" indent="0" algn="just">
              <a:buNone/>
            </a:pPr>
            <a:r>
              <a:rPr lang="fr-CA" sz="2700" b="1" dirty="0">
                <a:solidFill>
                  <a:srgbClr val="C00000"/>
                </a:solidFill>
              </a:rPr>
              <a:t>9- Mettre en place un système d’échange de services entre les parents tels que le transport, le gardiennage, le répit ou tout autre échange de services possibles permettant de créer des liens et d’avoir accès aux activités sans avoir à défrayer des coûts.  </a:t>
            </a:r>
          </a:p>
          <a:p>
            <a:pPr marL="0" lvl="0" indent="0" algn="just">
              <a:buNone/>
            </a:pPr>
            <a:r>
              <a:rPr lang="fr-CA" sz="2700" b="1" dirty="0">
                <a:solidFill>
                  <a:srgbClr val="C00000"/>
                </a:solidFill>
              </a:rPr>
              <a:t>10- Donner la parole aux enfants et aux parents chaque fois qu’une chose se passe. Cette façon de les impliquer les rend plus attachés au projet qui compte beaucoup pour eux. </a:t>
            </a:r>
            <a:r>
              <a:rPr lang="fr-CA" sz="2700" b="1" u="sng" dirty="0">
                <a:solidFill>
                  <a:srgbClr val="C00000"/>
                </a:solidFill>
              </a:rPr>
              <a:t>Il ne s’agira pas de les informer, mais de les consulter en réfléchissant avec eux sur ce qui doit être fait et la manière dont il faut ensemble s’y prendre. Cela devra commencer par leur implication nécessaire dans le comité de suivi.</a:t>
            </a:r>
          </a:p>
          <a:p>
            <a:endParaRPr lang="fr-CA" dirty="0"/>
          </a:p>
        </p:txBody>
      </p:sp>
    </p:spTree>
    <p:extLst>
      <p:ext uri="{BB962C8B-B14F-4D97-AF65-F5344CB8AC3E}">
        <p14:creationId xmlns:p14="http://schemas.microsoft.com/office/powerpoint/2010/main" val="247071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rgbClr val="00B050"/>
                </a:solidFill>
              </a:rPr>
              <a:t>Conclusion : le diktat de la Covid-19</a:t>
            </a:r>
            <a:endParaRPr lang="fr-CA" b="1" dirty="0">
              <a:solidFill>
                <a:srgbClr val="00B050"/>
              </a:solidFill>
            </a:endParaRPr>
          </a:p>
        </p:txBody>
      </p:sp>
      <p:sp>
        <p:nvSpPr>
          <p:cNvPr id="3" name="Espace réservé du contenu 2"/>
          <p:cNvSpPr>
            <a:spLocks noGrp="1"/>
          </p:cNvSpPr>
          <p:nvPr>
            <p:ph idx="1"/>
          </p:nvPr>
        </p:nvSpPr>
        <p:spPr>
          <a:xfrm>
            <a:off x="783771" y="2556931"/>
            <a:ext cx="10541726" cy="3739365"/>
          </a:xfrm>
        </p:spPr>
        <p:txBody>
          <a:bodyPr/>
          <a:lstStyle/>
          <a:p>
            <a:r>
              <a:rPr lang="fr-CA" sz="3200" dirty="0" smtClean="0">
                <a:solidFill>
                  <a:schemeClr val="tx1"/>
                </a:solidFill>
              </a:rPr>
              <a:t>Le rapport a été transmis au comité de suivi le mercredi </a:t>
            </a:r>
            <a:r>
              <a:rPr lang="fr-CA" sz="3200" b="1" dirty="0" smtClean="0">
                <a:solidFill>
                  <a:schemeClr val="tx1"/>
                </a:solidFill>
              </a:rPr>
              <a:t>11 mars 2020</a:t>
            </a:r>
          </a:p>
          <a:p>
            <a:r>
              <a:rPr lang="fr-CA" sz="3200" dirty="0" smtClean="0">
                <a:solidFill>
                  <a:schemeClr val="tx1"/>
                </a:solidFill>
              </a:rPr>
              <a:t>Le vendredi </a:t>
            </a:r>
            <a:r>
              <a:rPr lang="fr-CA" sz="3200" b="1" dirty="0" smtClean="0">
                <a:solidFill>
                  <a:schemeClr val="tx1"/>
                </a:solidFill>
              </a:rPr>
              <a:t>13 mars</a:t>
            </a:r>
            <a:r>
              <a:rPr lang="fr-CA" sz="3200" dirty="0" smtClean="0">
                <a:solidFill>
                  <a:schemeClr val="tx1"/>
                </a:solidFill>
              </a:rPr>
              <a:t>, le Québec a épousé le confinement…</a:t>
            </a:r>
          </a:p>
          <a:p>
            <a:pPr marL="0" indent="0">
              <a:buNone/>
            </a:pPr>
            <a:endParaRPr lang="fr-CA" b="1" dirty="0" smtClean="0">
              <a:solidFill>
                <a:schemeClr val="tx1"/>
              </a:solidFill>
            </a:endParaRPr>
          </a:p>
          <a:p>
            <a:endParaRPr lang="fr-CA"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642" y="4101737"/>
            <a:ext cx="5741398" cy="2194559"/>
          </a:xfrm>
          <a:prstGeom prst="rect">
            <a:avLst/>
          </a:prstGeom>
        </p:spPr>
      </p:pic>
    </p:spTree>
    <p:extLst>
      <p:ext uri="{BB962C8B-B14F-4D97-AF65-F5344CB8AC3E}">
        <p14:creationId xmlns:p14="http://schemas.microsoft.com/office/powerpoint/2010/main" val="174207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i="1" dirty="0" smtClean="0">
                <a:latin typeface="Algerian" panose="04020705040A02060702" pitchFamily="82" charset="0"/>
              </a:rPr>
              <a:t>MERCI DE VOTRE ATTENTION</a:t>
            </a:r>
            <a:endParaRPr lang="fr-CA" b="1" i="1" dirty="0">
              <a:latin typeface="Algerian" panose="04020705040A02060702" pitchFamily="82" charset="0"/>
            </a:endParaRPr>
          </a:p>
        </p:txBody>
      </p:sp>
      <p:pic>
        <p:nvPicPr>
          <p:cNvPr id="18" name="Espace réservé du contenu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783" y="2285999"/>
            <a:ext cx="9562011" cy="3931921"/>
          </a:xfrm>
        </p:spPr>
      </p:pic>
    </p:spTree>
    <p:extLst>
      <p:ext uri="{BB962C8B-B14F-4D97-AF65-F5344CB8AC3E}">
        <p14:creationId xmlns:p14="http://schemas.microsoft.com/office/powerpoint/2010/main" val="4163694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9715" y="982132"/>
            <a:ext cx="10215154" cy="1303867"/>
          </a:xfrm>
        </p:spPr>
        <p:txBody>
          <a:bodyPr>
            <a:normAutofit fontScale="90000"/>
          </a:bodyPr>
          <a:lstStyle/>
          <a:p>
            <a:r>
              <a:rPr lang="fr-CA" b="1" dirty="0" smtClean="0">
                <a:solidFill>
                  <a:srgbClr val="00B050"/>
                </a:solidFill>
              </a:rPr>
              <a:t>Introduction: injonction participative et participation sociale</a:t>
            </a:r>
            <a:endParaRPr lang="fr-CA" b="1" dirty="0">
              <a:solidFill>
                <a:srgbClr val="00B050"/>
              </a:solidFill>
            </a:endParaRPr>
          </a:p>
        </p:txBody>
      </p:sp>
      <p:sp>
        <p:nvSpPr>
          <p:cNvPr id="3" name="Espace réservé du contenu 2"/>
          <p:cNvSpPr>
            <a:spLocks noGrp="1"/>
          </p:cNvSpPr>
          <p:nvPr>
            <p:ph idx="1"/>
          </p:nvPr>
        </p:nvSpPr>
        <p:spPr>
          <a:xfrm>
            <a:off x="796834" y="2442754"/>
            <a:ext cx="10567852" cy="3749040"/>
          </a:xfrm>
        </p:spPr>
        <p:txBody>
          <a:bodyPr>
            <a:normAutofit fontScale="92500"/>
          </a:bodyPr>
          <a:lstStyle/>
          <a:p>
            <a:pPr marL="0" indent="0" algn="just">
              <a:buNone/>
            </a:pPr>
            <a:r>
              <a:rPr lang="fr-CA" dirty="0" smtClean="0"/>
              <a:t>L’« </a:t>
            </a:r>
            <a:r>
              <a:rPr lang="fr-CA" dirty="0"/>
              <a:t>injonction participative » est diamétralement opposée à la </a:t>
            </a:r>
            <a:r>
              <a:rPr lang="fr-CA" dirty="0" smtClean="0"/>
              <a:t>« </a:t>
            </a:r>
            <a:r>
              <a:rPr lang="fr-CA" dirty="0"/>
              <a:t>participation citoyenne », tant sur la conception de la démocratie que du traitement </a:t>
            </a:r>
            <a:r>
              <a:rPr lang="fr-CA" dirty="0" smtClean="0"/>
              <a:t>à apporter </a:t>
            </a:r>
            <a:r>
              <a:rPr lang="fr-CA" dirty="0"/>
              <a:t>aux habitants des quartiers d’habitat social en matière de citoyenneté. </a:t>
            </a:r>
            <a:r>
              <a:rPr lang="fr-CA" dirty="0" smtClean="0"/>
              <a:t>L’injonction participative </a:t>
            </a:r>
            <a:r>
              <a:rPr lang="fr-CA" dirty="0"/>
              <a:t>correspond à un </a:t>
            </a:r>
            <a:r>
              <a:rPr lang="fr-CA" dirty="0" smtClean="0"/>
              <a:t>cadre d’interprétation </a:t>
            </a:r>
            <a:r>
              <a:rPr lang="fr-CA" dirty="0"/>
              <a:t>des rapports entre habitants et </a:t>
            </a:r>
            <a:r>
              <a:rPr lang="fr-CA" dirty="0" smtClean="0"/>
              <a:t>institutions (organismes) </a:t>
            </a:r>
            <a:r>
              <a:rPr lang="fr-CA" dirty="0"/>
              <a:t>que l’on peut synthétiser comme </a:t>
            </a:r>
            <a:r>
              <a:rPr lang="fr-CA" dirty="0" smtClean="0"/>
              <a:t>un « </a:t>
            </a:r>
            <a:r>
              <a:rPr lang="fr-CA" dirty="0"/>
              <a:t>traitement du handicap individuel ». </a:t>
            </a:r>
            <a:r>
              <a:rPr lang="fr-CA" dirty="0" smtClean="0"/>
              <a:t>La </a:t>
            </a:r>
            <a:r>
              <a:rPr lang="fr-CA" dirty="0"/>
              <a:t>participation est en effet entendue comme </a:t>
            </a:r>
            <a:r>
              <a:rPr lang="fr-CA" dirty="0" smtClean="0"/>
              <a:t>une compétence </a:t>
            </a:r>
            <a:r>
              <a:rPr lang="fr-CA" dirty="0"/>
              <a:t>individuelle, inégalement répartie dans la société. Il s’agit alors pour </a:t>
            </a:r>
            <a:r>
              <a:rPr lang="fr-CA" dirty="0" smtClean="0"/>
              <a:t>les institutions </a:t>
            </a:r>
            <a:r>
              <a:rPr lang="fr-CA" dirty="0"/>
              <a:t>de traiter le « handicap » des habitants des quartiers difficiles par des </a:t>
            </a:r>
            <a:r>
              <a:rPr lang="fr-CA" dirty="0" smtClean="0"/>
              <a:t>activités et </a:t>
            </a:r>
            <a:r>
              <a:rPr lang="fr-CA" dirty="0"/>
              <a:t>projets </a:t>
            </a:r>
            <a:r>
              <a:rPr lang="fr-CA" dirty="0" smtClean="0"/>
              <a:t>collectif, </a:t>
            </a:r>
            <a:r>
              <a:rPr lang="fr-CA" dirty="0"/>
              <a:t>accompagnés de dispositifs de formation à </a:t>
            </a:r>
            <a:r>
              <a:rPr lang="fr-CA" dirty="0" smtClean="0"/>
              <a:t>la citoyenneté </a:t>
            </a:r>
            <a:r>
              <a:rPr lang="fr-CA" dirty="0"/>
              <a:t>et d’information descendante </a:t>
            </a:r>
            <a:r>
              <a:rPr lang="fr-CA" dirty="0" smtClean="0"/>
              <a:t>cachés derrière un décor humaniste et bienfaisant. </a:t>
            </a:r>
          </a:p>
          <a:p>
            <a:pPr marL="0" indent="0" algn="just">
              <a:buNone/>
            </a:pPr>
            <a:r>
              <a:rPr lang="fr-CA" sz="1700" b="1" dirty="0" smtClean="0"/>
              <a:t>Carrel, M. </a:t>
            </a:r>
            <a:r>
              <a:rPr lang="fr-CA" sz="1700" dirty="0" smtClean="0"/>
              <a:t>(2005). </a:t>
            </a:r>
            <a:r>
              <a:rPr lang="fr-CA" sz="1700" dirty="0"/>
              <a:t>Pauvreté, citoyenneté et </a:t>
            </a:r>
            <a:r>
              <a:rPr lang="fr-CA" sz="1700" dirty="0" smtClean="0"/>
              <a:t>participation. Quatre </a:t>
            </a:r>
            <a:r>
              <a:rPr lang="fr-CA" sz="1700" dirty="0"/>
              <a:t>positions dans le débat sur les modalités d’organisation de la « participation </a:t>
            </a:r>
            <a:r>
              <a:rPr lang="fr-CA" sz="1700" dirty="0" smtClean="0"/>
              <a:t>des habitants </a:t>
            </a:r>
            <a:r>
              <a:rPr lang="fr-CA" sz="1700" dirty="0"/>
              <a:t>» dans </a:t>
            </a:r>
            <a:r>
              <a:rPr lang="fr-CA" sz="1700" dirty="0" smtClean="0"/>
              <a:t>les quartiers </a:t>
            </a:r>
            <a:r>
              <a:rPr lang="fr-CA" sz="1700" dirty="0"/>
              <a:t>d’habitat </a:t>
            </a:r>
            <a:r>
              <a:rPr lang="fr-CA" sz="1700" dirty="0" smtClean="0"/>
              <a:t>social. Colloque </a:t>
            </a:r>
            <a:r>
              <a:rPr lang="fr-CA" sz="1700" dirty="0"/>
              <a:t>LAIOS et l’AFSP à </a:t>
            </a:r>
            <a:r>
              <a:rPr lang="fr-CA" sz="1700" dirty="0" smtClean="0"/>
              <a:t>Paris.</a:t>
            </a:r>
            <a:endParaRPr lang="fr-CA" sz="1700" dirty="0"/>
          </a:p>
        </p:txBody>
      </p:sp>
    </p:spTree>
    <p:extLst>
      <p:ext uri="{BB962C8B-B14F-4D97-AF65-F5344CB8AC3E}">
        <p14:creationId xmlns:p14="http://schemas.microsoft.com/office/powerpoint/2010/main" val="2235352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00B050"/>
                </a:solidFill>
              </a:rPr>
              <a:t>Description du milieu et du projet</a:t>
            </a:r>
            <a:endParaRPr lang="fr-CA" dirty="0">
              <a:solidFill>
                <a:srgbClr val="00B050"/>
              </a:solidFill>
            </a:endParaRPr>
          </a:p>
        </p:txBody>
      </p:sp>
      <p:sp>
        <p:nvSpPr>
          <p:cNvPr id="3" name="Espace réservé du contenu 2"/>
          <p:cNvSpPr>
            <a:spLocks noGrp="1"/>
          </p:cNvSpPr>
          <p:nvPr>
            <p:ph idx="1"/>
          </p:nvPr>
        </p:nvSpPr>
        <p:spPr>
          <a:xfrm>
            <a:off x="783771" y="2556932"/>
            <a:ext cx="10633166" cy="3687114"/>
          </a:xfrm>
        </p:spPr>
        <p:txBody>
          <a:bodyPr>
            <a:normAutofit fontScale="92500"/>
          </a:bodyPr>
          <a:lstStyle/>
          <a:p>
            <a:pPr algn="just"/>
            <a:r>
              <a:rPr lang="fr-CA" dirty="0"/>
              <a:t>Le Local est un milieu ouvert aux enfants et aux parents provenant des milieux HLM de Rouyn-Noranda ainsi que les familles du même quartier. </a:t>
            </a:r>
            <a:endParaRPr lang="fr-CA" dirty="0" smtClean="0"/>
          </a:p>
          <a:p>
            <a:pPr algn="just"/>
            <a:r>
              <a:rPr lang="fr-CA" dirty="0" smtClean="0"/>
              <a:t>Situé </a:t>
            </a:r>
            <a:r>
              <a:rPr lang="fr-CA" dirty="0"/>
              <a:t>au même endroit que les logements sociaux, il est facile d’accès pour les familles résidentes et celles du quartier. Aucune inscription préalable ou coût n’est attaché à la participation et l’implication des différents ménages. </a:t>
            </a:r>
            <a:endParaRPr lang="fr-CA" dirty="0" smtClean="0"/>
          </a:p>
          <a:p>
            <a:pPr algn="just"/>
            <a:r>
              <a:rPr lang="fr-CA" dirty="0" smtClean="0"/>
              <a:t>Le </a:t>
            </a:r>
            <a:r>
              <a:rPr lang="fr-CA" dirty="0"/>
              <a:t>Local est ouvert en concurrence de 9 heures par semaine offrant des ateliers, des activités et des collations santé aux personnes présentes. Deux </a:t>
            </a:r>
            <a:r>
              <a:rPr lang="fr-CA" dirty="0" smtClean="0"/>
              <a:t>intervenantes </a:t>
            </a:r>
            <a:r>
              <a:rPr lang="fr-CA" dirty="0"/>
              <a:t>animent l’endroit, en plus de consacrer une heure à la planification de la programmation chaque semaine. Elles ont le mandat de planifier des activités répondant à la tranche d’âge interpellée par le projet. </a:t>
            </a:r>
          </a:p>
          <a:p>
            <a:endParaRPr lang="fr-CA" dirty="0"/>
          </a:p>
        </p:txBody>
      </p:sp>
    </p:spTree>
    <p:extLst>
      <p:ext uri="{BB962C8B-B14F-4D97-AF65-F5344CB8AC3E}">
        <p14:creationId xmlns:p14="http://schemas.microsoft.com/office/powerpoint/2010/main" val="2189003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a:solidFill>
                  <a:srgbClr val="00B050"/>
                </a:solidFill>
              </a:rPr>
              <a:t>Description du milieu et du </a:t>
            </a:r>
            <a:r>
              <a:rPr lang="fr-CA" b="1" dirty="0" smtClean="0">
                <a:solidFill>
                  <a:srgbClr val="00B050"/>
                </a:solidFill>
              </a:rPr>
              <a:t>projet (suite)</a:t>
            </a:r>
            <a:endParaRPr lang="fr-CA" dirty="0">
              <a:solidFill>
                <a:srgbClr val="00B050"/>
              </a:solidFill>
            </a:endParaRPr>
          </a:p>
        </p:txBody>
      </p:sp>
      <p:sp>
        <p:nvSpPr>
          <p:cNvPr id="3" name="Espace réservé du contenu 2"/>
          <p:cNvSpPr>
            <a:spLocks noGrp="1"/>
          </p:cNvSpPr>
          <p:nvPr>
            <p:ph idx="1"/>
          </p:nvPr>
        </p:nvSpPr>
        <p:spPr>
          <a:xfrm>
            <a:off x="796834" y="2556932"/>
            <a:ext cx="10593977" cy="3752428"/>
          </a:xfrm>
        </p:spPr>
        <p:txBody>
          <a:bodyPr>
            <a:normAutofit lnSpcReduction="10000"/>
          </a:bodyPr>
          <a:lstStyle/>
          <a:p>
            <a:r>
              <a:rPr lang="fr-CA" dirty="0"/>
              <a:t>Le Local accueille les enfants âgés de 2 ans à 12 ans. Les activités répondent au développement socioaffectif, moteur et langagier des enfants. Elles mettent de l’avant l’implication des parents lors des activités. </a:t>
            </a:r>
            <a:endParaRPr lang="fr-CA" dirty="0" smtClean="0"/>
          </a:p>
          <a:p>
            <a:r>
              <a:rPr lang="fr-CA" dirty="0" smtClean="0"/>
              <a:t>Par </a:t>
            </a:r>
            <a:r>
              <a:rPr lang="fr-CA" dirty="0"/>
              <a:t>les activités, les </a:t>
            </a:r>
            <a:r>
              <a:rPr lang="fr-CA" dirty="0" smtClean="0"/>
              <a:t>intervenantes </a:t>
            </a:r>
            <a:r>
              <a:rPr lang="fr-CA" dirty="0"/>
              <a:t>font du </a:t>
            </a:r>
            <a:r>
              <a:rPr lang="fr-CA" i="1" dirty="0" err="1"/>
              <a:t>modeling</a:t>
            </a:r>
            <a:r>
              <a:rPr lang="fr-CA" i="1" dirty="0"/>
              <a:t>, </a:t>
            </a:r>
            <a:r>
              <a:rPr lang="fr-CA" dirty="0"/>
              <a:t>en définition elles peuvent revoir avec les parents les comportements inadéquats des enfants, apprendre aux enfants des réactions appropriées et des comportements adaptés aux différentes situations qui peuvent se présenter lors des journées d’ouverture. </a:t>
            </a:r>
            <a:endParaRPr lang="fr-CA" dirty="0" smtClean="0"/>
          </a:p>
          <a:p>
            <a:r>
              <a:rPr lang="fr-CA" dirty="0" smtClean="0"/>
              <a:t>Les </a:t>
            </a:r>
            <a:r>
              <a:rPr lang="fr-CA" dirty="0"/>
              <a:t>parents ne pouvant participer ou ne souhaitant pas être présents ont tout de même l’obligation de demeurer à leurs domiciles, disponibles pour leurs enfants afin de répondre à toute urgence ou situation survenant au Local. </a:t>
            </a:r>
            <a:endParaRPr lang="fr-CA" dirty="0" smtClean="0"/>
          </a:p>
        </p:txBody>
      </p:sp>
    </p:spTree>
    <p:extLst>
      <p:ext uri="{BB962C8B-B14F-4D97-AF65-F5344CB8AC3E}">
        <p14:creationId xmlns:p14="http://schemas.microsoft.com/office/powerpoint/2010/main" val="206714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a:solidFill>
                  <a:srgbClr val="00B050"/>
                </a:solidFill>
              </a:rPr>
              <a:t>Description du milieu et du </a:t>
            </a:r>
            <a:r>
              <a:rPr lang="fr-CA" b="1" dirty="0" smtClean="0">
                <a:solidFill>
                  <a:srgbClr val="00B050"/>
                </a:solidFill>
              </a:rPr>
              <a:t>projet (suite et fin)</a:t>
            </a:r>
            <a:endParaRPr lang="fr-CA" dirty="0">
              <a:solidFill>
                <a:srgbClr val="00B050"/>
              </a:solidFill>
            </a:endParaRPr>
          </a:p>
        </p:txBody>
      </p:sp>
      <p:sp>
        <p:nvSpPr>
          <p:cNvPr id="3" name="Espace réservé du contenu 2"/>
          <p:cNvSpPr>
            <a:spLocks noGrp="1"/>
          </p:cNvSpPr>
          <p:nvPr>
            <p:ph idx="1"/>
          </p:nvPr>
        </p:nvSpPr>
        <p:spPr>
          <a:xfrm>
            <a:off x="757646" y="2556931"/>
            <a:ext cx="10633165" cy="3647925"/>
          </a:xfrm>
        </p:spPr>
        <p:txBody>
          <a:bodyPr/>
          <a:lstStyle/>
          <a:p>
            <a:r>
              <a:rPr lang="fr-CA" dirty="0"/>
              <a:t>Il est important de noter, en premier plan, que le Local n’est pas un service de répit même si les parents ont accès à une période de repos </a:t>
            </a:r>
            <a:r>
              <a:rPr lang="fr-CA" dirty="0" smtClean="0"/>
              <a:t>parallèle </a:t>
            </a:r>
            <a:r>
              <a:rPr lang="fr-CA" dirty="0"/>
              <a:t>aux services offerts par le Local. </a:t>
            </a:r>
          </a:p>
          <a:p>
            <a:r>
              <a:rPr lang="fr-CA" dirty="0"/>
              <a:t>Le projet a, entre autres, pour objectif d’offrir aux parents la possibilité de création d’un réseau social et d’entraide. Depuis le mois </a:t>
            </a:r>
            <a:r>
              <a:rPr lang="fr-CA" dirty="0" smtClean="0"/>
              <a:t>d’Octobre 2017, </a:t>
            </a:r>
            <a:r>
              <a:rPr lang="fr-CA" dirty="0"/>
              <a:t>une collaboration existante, avec la maison de la famille, offre des cafés-rencontres entre les parents, pendant que les </a:t>
            </a:r>
            <a:r>
              <a:rPr lang="fr-CA" dirty="0" smtClean="0"/>
              <a:t>intervenantes </a:t>
            </a:r>
            <a:r>
              <a:rPr lang="fr-CA" dirty="0"/>
              <a:t>sont avec les enfants dans un local à côté.</a:t>
            </a:r>
          </a:p>
          <a:p>
            <a:endParaRPr lang="fr-CA" dirty="0"/>
          </a:p>
        </p:txBody>
      </p:sp>
    </p:spTree>
    <p:extLst>
      <p:ext uri="{BB962C8B-B14F-4D97-AF65-F5344CB8AC3E}">
        <p14:creationId xmlns:p14="http://schemas.microsoft.com/office/powerpoint/2010/main" val="1937299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rgbClr val="00B050"/>
                </a:solidFill>
              </a:rPr>
              <a:t>Constats du Comité de suivi</a:t>
            </a:r>
            <a:endParaRPr lang="fr-CA" b="1" dirty="0">
              <a:solidFill>
                <a:srgbClr val="00B050"/>
              </a:solidFill>
            </a:endParaRPr>
          </a:p>
        </p:txBody>
      </p:sp>
      <p:sp>
        <p:nvSpPr>
          <p:cNvPr id="3" name="Espace réservé du contenu 2"/>
          <p:cNvSpPr>
            <a:spLocks noGrp="1"/>
          </p:cNvSpPr>
          <p:nvPr>
            <p:ph idx="1"/>
          </p:nvPr>
        </p:nvSpPr>
        <p:spPr>
          <a:xfrm>
            <a:off x="796834" y="2403566"/>
            <a:ext cx="10659292" cy="3866605"/>
          </a:xfrm>
        </p:spPr>
        <p:txBody>
          <a:bodyPr>
            <a:noAutofit/>
          </a:bodyPr>
          <a:lstStyle/>
          <a:p>
            <a:pPr algn="just"/>
            <a:r>
              <a:rPr lang="fr-CA" sz="2600" dirty="0" smtClean="0"/>
              <a:t>En tant que membre du Comité de suivi du projet, il revenait sans cesse le fait que les parents n’étaient pas bien impliqués, et par ricochet, leurs enfants aussi</a:t>
            </a:r>
          </a:p>
          <a:p>
            <a:pPr algn="just"/>
            <a:r>
              <a:rPr lang="fr-CA" sz="2600" dirty="0" smtClean="0"/>
              <a:t>Les intervenantes ainsi </a:t>
            </a:r>
            <a:r>
              <a:rPr lang="fr-CA" sz="2600" dirty="0" smtClean="0"/>
              <a:t>que la coordonnatrice du </a:t>
            </a:r>
            <a:r>
              <a:rPr lang="fr-CA" sz="2600" dirty="0" smtClean="0"/>
              <a:t>projet se plaignaient des absences répétées des enfants et de leurs parents aux activités. </a:t>
            </a:r>
          </a:p>
          <a:p>
            <a:pPr algn="just"/>
            <a:r>
              <a:rPr lang="fr-CA" u="sng" dirty="0" smtClean="0"/>
              <a:t>M</a:t>
            </a:r>
            <a:r>
              <a:rPr lang="fr-CA" u="sng" dirty="0" smtClean="0"/>
              <a:t>a </a:t>
            </a:r>
            <a:r>
              <a:rPr lang="fr-CA" u="sng" dirty="0" smtClean="0"/>
              <a:t>question </a:t>
            </a:r>
            <a:r>
              <a:rPr lang="fr-CA" dirty="0" smtClean="0"/>
              <a:t>: </a:t>
            </a:r>
            <a:r>
              <a:rPr lang="fr-CA" b="1" dirty="0" smtClean="0"/>
              <a:t>Avez-vous demandé aux parents et aux enfants ce qui reflétait le plus leurs besoins ?</a:t>
            </a:r>
          </a:p>
          <a:p>
            <a:pPr algn="just"/>
            <a:r>
              <a:rPr lang="fr-CA" b="1" dirty="0" smtClean="0">
                <a:solidFill>
                  <a:srgbClr val="FF0000"/>
                </a:solidFill>
              </a:rPr>
              <a:t>Réponse: Non. </a:t>
            </a:r>
            <a:r>
              <a:rPr lang="fr-CA" dirty="0" smtClean="0">
                <a:solidFill>
                  <a:srgbClr val="FF0000"/>
                </a:solidFill>
              </a:rPr>
              <a:t>Sauf une fois où une firme de sondage a effectué une </a:t>
            </a:r>
            <a:r>
              <a:rPr lang="fr-CA" dirty="0" smtClean="0">
                <a:solidFill>
                  <a:srgbClr val="FF0000"/>
                </a:solidFill>
              </a:rPr>
              <a:t>enquête </a:t>
            </a:r>
            <a:r>
              <a:rPr lang="fr-CA" u="sng" dirty="0" smtClean="0">
                <a:solidFill>
                  <a:srgbClr val="FF0000"/>
                </a:solidFill>
              </a:rPr>
              <a:t>quantitative</a:t>
            </a:r>
            <a:r>
              <a:rPr lang="fr-CA" dirty="0" smtClean="0">
                <a:solidFill>
                  <a:srgbClr val="FF0000"/>
                </a:solidFill>
              </a:rPr>
              <a:t> </a:t>
            </a:r>
            <a:r>
              <a:rPr lang="fr-CA" dirty="0" smtClean="0">
                <a:solidFill>
                  <a:srgbClr val="FF0000"/>
                </a:solidFill>
              </a:rPr>
              <a:t>dont le nombre de participants était très faible (Moins de 10% des personnes ciblées)  </a:t>
            </a:r>
            <a:endParaRPr lang="fr-CA" dirty="0">
              <a:solidFill>
                <a:srgbClr val="FF0000"/>
              </a:solidFill>
            </a:endParaRPr>
          </a:p>
        </p:txBody>
      </p:sp>
    </p:spTree>
    <p:extLst>
      <p:ext uri="{BB962C8B-B14F-4D97-AF65-F5344CB8AC3E}">
        <p14:creationId xmlns:p14="http://schemas.microsoft.com/office/powerpoint/2010/main" val="1641017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smtClean="0">
                <a:solidFill>
                  <a:srgbClr val="00B050"/>
                </a:solidFill>
              </a:rPr>
              <a:t>Constats d’un manque d’intérêt selon l’OMH-RN</a:t>
            </a:r>
            <a:endParaRPr lang="fr-CA" dirty="0">
              <a:solidFill>
                <a:srgbClr val="00B050"/>
              </a:solidFill>
            </a:endParaRPr>
          </a:p>
        </p:txBody>
      </p:sp>
      <p:sp>
        <p:nvSpPr>
          <p:cNvPr id="3" name="Espace réservé du contenu 2"/>
          <p:cNvSpPr>
            <a:spLocks noGrp="1"/>
          </p:cNvSpPr>
          <p:nvPr>
            <p:ph idx="1"/>
          </p:nvPr>
        </p:nvSpPr>
        <p:spPr>
          <a:xfrm>
            <a:off x="692332" y="2455817"/>
            <a:ext cx="10789920" cy="3866606"/>
          </a:xfrm>
        </p:spPr>
        <p:txBody>
          <a:bodyPr>
            <a:normAutofit fontScale="85000" lnSpcReduction="20000"/>
          </a:bodyPr>
          <a:lstStyle/>
          <a:p>
            <a:pPr algn="just"/>
            <a:r>
              <a:rPr lang="fr-CA" dirty="0"/>
              <a:t>Le Local se situe sur la Rue </a:t>
            </a:r>
            <a:r>
              <a:rPr lang="fr-CA" dirty="0" err="1"/>
              <a:t>Trépanier</a:t>
            </a:r>
            <a:r>
              <a:rPr lang="fr-CA" dirty="0"/>
              <a:t>, un quartier résidentiel. Il y a 4 immeubles à logements </a:t>
            </a:r>
            <a:r>
              <a:rPr lang="fr-CA" dirty="0" smtClean="0"/>
              <a:t>sociaux </a:t>
            </a:r>
            <a:r>
              <a:rPr lang="fr-CA" dirty="0"/>
              <a:t>au sein de ce quartier. Deux de ces blocs contiennent 15 logements et les deux autres immeubles contiennent 6 logements. </a:t>
            </a:r>
            <a:endParaRPr lang="fr-CA" dirty="0" smtClean="0"/>
          </a:p>
          <a:p>
            <a:pPr algn="just"/>
            <a:r>
              <a:rPr lang="fr-CA" dirty="0" smtClean="0"/>
              <a:t>Dans </a:t>
            </a:r>
            <a:r>
              <a:rPr lang="fr-CA" dirty="0"/>
              <a:t>ces logements habitent </a:t>
            </a:r>
            <a:r>
              <a:rPr lang="fr-CA" b="1" dirty="0"/>
              <a:t>23 familles </a:t>
            </a:r>
            <a:r>
              <a:rPr lang="fr-CA" dirty="0"/>
              <a:t>ayant des enfants de 2 à 12 ans. </a:t>
            </a:r>
            <a:r>
              <a:rPr lang="fr-CA" u="sng" dirty="0"/>
              <a:t>Plus précisément, 41 enfants admissibles au projet demeurent dans ces 23 ménages</a:t>
            </a:r>
            <a:r>
              <a:rPr lang="fr-CA" dirty="0"/>
              <a:t>. Le projet compte approximativement une trentaine de ces enfants </a:t>
            </a:r>
            <a:r>
              <a:rPr lang="fr-CA" dirty="0" smtClean="0"/>
              <a:t>qui </a:t>
            </a:r>
            <a:r>
              <a:rPr lang="fr-CA" dirty="0"/>
              <a:t>ont participé aux activités dans les 6 derniers </a:t>
            </a:r>
            <a:r>
              <a:rPr lang="fr-CA" dirty="0" smtClean="0"/>
              <a:t>mois précédent l’évaluation du projet. </a:t>
            </a:r>
            <a:r>
              <a:rPr lang="fr-CA" dirty="0"/>
              <a:t>Tous les enfants des HLM ont expérimenté Le local. </a:t>
            </a:r>
            <a:endParaRPr lang="fr-CA" dirty="0" smtClean="0"/>
          </a:p>
          <a:p>
            <a:pPr algn="just"/>
            <a:r>
              <a:rPr lang="fr-CA" dirty="0" smtClean="0"/>
              <a:t>Toutefois</a:t>
            </a:r>
            <a:r>
              <a:rPr lang="fr-CA" dirty="0"/>
              <a:t>, </a:t>
            </a:r>
            <a:r>
              <a:rPr lang="fr-CA" u="sng" dirty="0"/>
              <a:t>certains ne portent pas d’intérêt à participer à certaines activités. Ils ne viennent donc pas sur une base régulière comme les autres enfants</a:t>
            </a:r>
            <a:r>
              <a:rPr lang="fr-CA" dirty="0"/>
              <a:t>. </a:t>
            </a:r>
            <a:endParaRPr lang="fr-CA" dirty="0" smtClean="0"/>
          </a:p>
          <a:p>
            <a:pPr algn="just"/>
            <a:r>
              <a:rPr lang="fr-CA" dirty="0" smtClean="0"/>
              <a:t>Il </a:t>
            </a:r>
            <a:r>
              <a:rPr lang="fr-CA" dirty="0"/>
              <a:t>y a également quelques enfants du quartier, en l’occurrence six (6) qui ont été comptabilisés dans les 6 derniers mois; ils participent au Local incluant 3 membres adultes de la parenté ne demeurant pas dans les logements sociaux. Ces 6 enfants proviennent de familles de la classe moyenne, dont les parents sont propriétaires d’une demeure dans le quartier.</a:t>
            </a:r>
          </a:p>
          <a:p>
            <a:endParaRPr lang="fr-CA" dirty="0"/>
          </a:p>
        </p:txBody>
      </p:sp>
    </p:spTree>
    <p:extLst>
      <p:ext uri="{BB962C8B-B14F-4D97-AF65-F5344CB8AC3E}">
        <p14:creationId xmlns:p14="http://schemas.microsoft.com/office/powerpoint/2010/main" val="2738492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00B050"/>
                </a:solidFill>
              </a:rPr>
              <a:t>Mandat d’évaluation</a:t>
            </a:r>
            <a:endParaRPr lang="fr-CA" dirty="0">
              <a:solidFill>
                <a:srgbClr val="00B050"/>
              </a:solidFill>
            </a:endParaRPr>
          </a:p>
        </p:txBody>
      </p:sp>
      <p:sp>
        <p:nvSpPr>
          <p:cNvPr id="3" name="Espace réservé du contenu 2"/>
          <p:cNvSpPr>
            <a:spLocks noGrp="1"/>
          </p:cNvSpPr>
          <p:nvPr>
            <p:ph idx="1"/>
          </p:nvPr>
        </p:nvSpPr>
        <p:spPr>
          <a:xfrm>
            <a:off x="809897" y="2556931"/>
            <a:ext cx="10580914" cy="3647925"/>
          </a:xfrm>
        </p:spPr>
        <p:txBody>
          <a:bodyPr>
            <a:normAutofit/>
          </a:bodyPr>
          <a:lstStyle/>
          <a:p>
            <a:r>
              <a:rPr lang="fr-CA" sz="2800" dirty="0" smtClean="0"/>
              <a:t>Comprendre la dynamique du milieu</a:t>
            </a:r>
          </a:p>
          <a:p>
            <a:r>
              <a:rPr lang="fr-CA" sz="2800" dirty="0" smtClean="0"/>
              <a:t>Saisir les interactions entre les différents acteurs</a:t>
            </a:r>
          </a:p>
          <a:p>
            <a:r>
              <a:rPr lang="fr-CA" sz="2800" dirty="0" smtClean="0"/>
              <a:t>Établir un portrait des attentes des intervenants et des gestionnaires</a:t>
            </a:r>
          </a:p>
          <a:p>
            <a:r>
              <a:rPr lang="fr-CA" sz="2800" dirty="0" smtClean="0"/>
              <a:t>Identifier les raisons du faible taux de participation aux activités</a:t>
            </a:r>
          </a:p>
          <a:p>
            <a:r>
              <a:rPr lang="fr-CA" sz="2800" dirty="0" smtClean="0"/>
              <a:t>Recueillir les besoins des parents et de leurs enfants</a:t>
            </a:r>
          </a:p>
          <a:p>
            <a:r>
              <a:rPr lang="fr-CA" sz="2800" dirty="0" smtClean="0"/>
              <a:t>Effectuer des recommandations au Comité de suivi et à l’OMH-RN</a:t>
            </a:r>
            <a:endParaRPr lang="fr-CA" sz="2800" dirty="0"/>
          </a:p>
        </p:txBody>
      </p:sp>
    </p:spTree>
    <p:extLst>
      <p:ext uri="{BB962C8B-B14F-4D97-AF65-F5344CB8AC3E}">
        <p14:creationId xmlns:p14="http://schemas.microsoft.com/office/powerpoint/2010/main" val="209477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9210</TotalTime>
  <Words>2503</Words>
  <Application>Microsoft Office PowerPoint</Application>
  <PresentationFormat>Grand écran</PresentationFormat>
  <Paragraphs>129</Paragraphs>
  <Slides>24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Algerian</vt:lpstr>
      <vt:lpstr>Arial</vt:lpstr>
      <vt:lpstr>Garamond</vt:lpstr>
      <vt:lpstr>Organique</vt:lpstr>
      <vt:lpstr> Évaluer une action communautaire destinée à des enfants: une approche différente combinée à des embûches diverses. L'exemple du « Local » de Rouyn-Noranda.</vt:lpstr>
      <vt:lpstr>Plan de présentation</vt:lpstr>
      <vt:lpstr>Introduction: injonction participative et participation sociale</vt:lpstr>
      <vt:lpstr>Description du milieu et du projet</vt:lpstr>
      <vt:lpstr>Description du milieu et du projet (suite)</vt:lpstr>
      <vt:lpstr>Description du milieu et du projet (suite et fin)</vt:lpstr>
      <vt:lpstr>Constats du Comité de suivi</vt:lpstr>
      <vt:lpstr>Constats d’un manque d’intérêt selon l’OMH-RN</vt:lpstr>
      <vt:lpstr>Mandat d’évaluation</vt:lpstr>
      <vt:lpstr>Cadre théorique</vt:lpstr>
      <vt:lpstr>Cadre théorique</vt:lpstr>
      <vt:lpstr>Cadre méthodologique</vt:lpstr>
      <vt:lpstr>Limites de l’évaluation</vt:lpstr>
      <vt:lpstr>Résultats (Constats des intervenantes)</vt:lpstr>
      <vt:lpstr>Résultats (Constats des intervenantes)</vt:lpstr>
      <vt:lpstr>Résultats (Constats des parents)</vt:lpstr>
      <vt:lpstr>Résultats (Constats des parents)</vt:lpstr>
      <vt:lpstr>Recommandations</vt:lpstr>
      <vt:lpstr>Recommandations</vt:lpstr>
      <vt:lpstr>Recommandations</vt:lpstr>
      <vt:lpstr>Recommandations</vt:lpstr>
      <vt:lpstr>Recommandations</vt:lpstr>
      <vt:lpstr>Conclusion : le diktat de la Covid-19</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Récapitulons</dc:title>
  <dc:creator>Mélanie Luce</dc:creator>
  <cp:lastModifiedBy>Gueye, Serigne Touba Mbacké</cp:lastModifiedBy>
  <cp:revision>618</cp:revision>
  <dcterms:created xsi:type="dcterms:W3CDTF">2014-11-09T15:54:29Z</dcterms:created>
  <dcterms:modified xsi:type="dcterms:W3CDTF">2021-05-07T13:38:22Z</dcterms:modified>
</cp:coreProperties>
</file>